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2" r:id="rId3"/>
    <p:sldId id="257" r:id="rId4"/>
    <p:sldId id="259" r:id="rId5"/>
    <p:sldId id="307" r:id="rId6"/>
    <p:sldId id="308" r:id="rId7"/>
    <p:sldId id="286" r:id="rId8"/>
    <p:sldId id="284" r:id="rId9"/>
    <p:sldId id="287" r:id="rId10"/>
    <p:sldId id="288" r:id="rId11"/>
    <p:sldId id="285" r:id="rId12"/>
    <p:sldId id="309" r:id="rId13"/>
    <p:sldId id="310" r:id="rId14"/>
    <p:sldId id="311" r:id="rId15"/>
    <p:sldId id="313" r:id="rId16"/>
    <p:sldId id="315" r:id="rId17"/>
    <p:sldId id="319" r:id="rId18"/>
    <p:sldId id="320" r:id="rId19"/>
    <p:sldId id="316" r:id="rId20"/>
    <p:sldId id="317" r:id="rId21"/>
    <p:sldId id="318" r:id="rId22"/>
    <p:sldId id="304" r:id="rId23"/>
    <p:sldId id="298" r:id="rId24"/>
    <p:sldId id="299" r:id="rId25"/>
    <p:sldId id="300" r:id="rId26"/>
    <p:sldId id="301" r:id="rId27"/>
    <p:sldId id="302" r:id="rId28"/>
    <p:sldId id="303" r:id="rId29"/>
    <p:sldId id="290" r:id="rId30"/>
    <p:sldId id="291" r:id="rId31"/>
    <p:sldId id="292" r:id="rId32"/>
    <p:sldId id="294" r:id="rId33"/>
    <p:sldId id="293" r:id="rId34"/>
    <p:sldId id="295" r:id="rId35"/>
    <p:sldId id="296" r:id="rId36"/>
    <p:sldId id="321" r:id="rId37"/>
    <p:sldId id="322" r:id="rId38"/>
    <p:sldId id="297" r:id="rId3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80" autoAdjust="0"/>
    <p:restoredTop sz="94660"/>
  </p:normalViewPr>
  <p:slideViewPr>
    <p:cSldViewPr>
      <p:cViewPr varScale="1">
        <p:scale>
          <a:sx n="69" d="100"/>
          <a:sy n="69" d="100"/>
        </p:scale>
        <p:origin x="-16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2EA52-58AB-4C7E-9CDB-477449D05D18}" type="datetimeFigureOut">
              <a:rPr lang="en-NZ" smtClean="0"/>
              <a:t>11/06/2015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303CE-59E5-4A9F-8643-25B3A6B8128C}" type="slidenum">
              <a:rPr lang="en-NZ" smtClean="0"/>
              <a:t>‹#›</a:t>
            </a:fld>
            <a:endParaRPr lang="en-NZ"/>
          </a:p>
        </p:txBody>
      </p:sp>
    </p:spTree>
    <p:extLst>
      <p:ext uri="{BB962C8B-B14F-4D97-AF65-F5344CB8AC3E}">
        <p14:creationId xmlns:p14="http://schemas.microsoft.com/office/powerpoint/2010/main" val="141110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71EF2-8EC7-4521-9A62-FEB49AF0280C}" type="slidenum">
              <a:rPr lang="en-NZ"/>
              <a:pPr/>
              <a:t>5</a:t>
            </a:fld>
            <a:endParaRPr lang="en-NZ"/>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930CC-4360-48AE-AC3C-8113B470C36A}" type="slidenum">
              <a:rPr lang="en-NZ"/>
              <a:pPr/>
              <a:t>6</a:t>
            </a:fld>
            <a:endParaRPr lang="en-NZ"/>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663E4-BB87-46F7-A0A9-48866B65D040}" type="slidenum">
              <a:rPr lang="en-NZ"/>
              <a:pPr/>
              <a:t>12</a:t>
            </a:fld>
            <a:endParaRPr lang="en-NZ"/>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2B955-6DA5-40DA-9BAD-1968C4336298}" type="slidenum">
              <a:rPr lang="en-NZ"/>
              <a:pPr/>
              <a:t>13</a:t>
            </a:fld>
            <a:endParaRPr lang="en-NZ"/>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C69F55E-FB45-4578-A087-FF02C85540BE}" type="slidenum">
              <a:rPr lang="en-AU"/>
              <a:pPr>
                <a:defRPr/>
              </a:pPr>
              <a:t>‹#›</a:t>
            </a:fld>
            <a:endParaRPr lang="en-AU"/>
          </a:p>
        </p:txBody>
      </p:sp>
    </p:spTree>
    <p:extLst>
      <p:ext uri="{BB962C8B-B14F-4D97-AF65-F5344CB8AC3E}">
        <p14:creationId xmlns:p14="http://schemas.microsoft.com/office/powerpoint/2010/main" val="61750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181326C-5B19-40E5-8BCC-4D1C095AAB3F}" type="slidenum">
              <a:rPr lang="en-AU"/>
              <a:pPr>
                <a:defRPr/>
              </a:pPr>
              <a:t>‹#›</a:t>
            </a:fld>
            <a:endParaRPr lang="en-AU"/>
          </a:p>
        </p:txBody>
      </p:sp>
    </p:spTree>
    <p:extLst>
      <p:ext uri="{BB962C8B-B14F-4D97-AF65-F5344CB8AC3E}">
        <p14:creationId xmlns:p14="http://schemas.microsoft.com/office/powerpoint/2010/main" val="393517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E49040FC-1E07-474F-8257-2B063AFCA1E1}" type="slidenum">
              <a:rPr lang="en-AU"/>
              <a:pPr>
                <a:defRPr/>
              </a:pPr>
              <a:t>‹#›</a:t>
            </a:fld>
            <a:endParaRPr lang="en-AU"/>
          </a:p>
        </p:txBody>
      </p:sp>
    </p:spTree>
    <p:extLst>
      <p:ext uri="{BB962C8B-B14F-4D97-AF65-F5344CB8AC3E}">
        <p14:creationId xmlns:p14="http://schemas.microsoft.com/office/powerpoint/2010/main" val="179888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NZ"/>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NZ"/>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D4B9972-3537-42D0-8DE6-B60CA65F7359}" type="slidenum">
              <a:rPr lang="en-NZ"/>
              <a:pPr/>
              <a:t>‹#›</a:t>
            </a:fld>
            <a:endParaRPr lang="en-NZ"/>
          </a:p>
        </p:txBody>
      </p:sp>
    </p:spTree>
    <p:extLst>
      <p:ext uri="{BB962C8B-B14F-4D97-AF65-F5344CB8AC3E}">
        <p14:creationId xmlns:p14="http://schemas.microsoft.com/office/powerpoint/2010/main" val="91155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18F08219-9FDB-42FA-BEAB-A99860262512}" type="slidenum">
              <a:rPr lang="en-AU"/>
              <a:pPr>
                <a:defRPr/>
              </a:pPr>
              <a:t>‹#›</a:t>
            </a:fld>
            <a:endParaRPr lang="en-AU"/>
          </a:p>
        </p:txBody>
      </p:sp>
    </p:spTree>
    <p:extLst>
      <p:ext uri="{BB962C8B-B14F-4D97-AF65-F5344CB8AC3E}">
        <p14:creationId xmlns:p14="http://schemas.microsoft.com/office/powerpoint/2010/main" val="179155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375AACB-9644-4CB0-9226-9F235EE4C1E5}" type="slidenum">
              <a:rPr lang="en-AU"/>
              <a:pPr>
                <a:defRPr/>
              </a:pPr>
              <a:t>‹#›</a:t>
            </a:fld>
            <a:endParaRPr lang="en-AU"/>
          </a:p>
        </p:txBody>
      </p:sp>
    </p:spTree>
    <p:extLst>
      <p:ext uri="{BB962C8B-B14F-4D97-AF65-F5344CB8AC3E}">
        <p14:creationId xmlns:p14="http://schemas.microsoft.com/office/powerpoint/2010/main" val="98272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F5B3B275-14B6-4AEB-A5F2-2387497626B3}" type="slidenum">
              <a:rPr lang="en-AU"/>
              <a:pPr>
                <a:defRPr/>
              </a:pPr>
              <a:t>‹#›</a:t>
            </a:fld>
            <a:endParaRPr lang="en-AU"/>
          </a:p>
        </p:txBody>
      </p:sp>
    </p:spTree>
    <p:extLst>
      <p:ext uri="{BB962C8B-B14F-4D97-AF65-F5344CB8AC3E}">
        <p14:creationId xmlns:p14="http://schemas.microsoft.com/office/powerpoint/2010/main" val="202978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05BDE65-EEFB-488D-B3C3-B64B3EB63ED8}" type="slidenum">
              <a:rPr lang="en-AU"/>
              <a:pPr>
                <a:defRPr/>
              </a:pPr>
              <a:t>‹#›</a:t>
            </a:fld>
            <a:endParaRPr lang="en-AU"/>
          </a:p>
        </p:txBody>
      </p:sp>
    </p:spTree>
    <p:extLst>
      <p:ext uri="{BB962C8B-B14F-4D97-AF65-F5344CB8AC3E}">
        <p14:creationId xmlns:p14="http://schemas.microsoft.com/office/powerpoint/2010/main" val="41324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397ACA60-BF62-4CD7-B377-0EFB8872D13A}" type="slidenum">
              <a:rPr lang="en-AU"/>
              <a:pPr>
                <a:defRPr/>
              </a:pPr>
              <a:t>‹#›</a:t>
            </a:fld>
            <a:endParaRPr lang="en-AU"/>
          </a:p>
        </p:txBody>
      </p:sp>
    </p:spTree>
    <p:extLst>
      <p:ext uri="{BB962C8B-B14F-4D97-AF65-F5344CB8AC3E}">
        <p14:creationId xmlns:p14="http://schemas.microsoft.com/office/powerpoint/2010/main" val="375974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EFE68F29-D885-472C-9950-BAD694CFBD96}" type="slidenum">
              <a:rPr lang="en-AU"/>
              <a:pPr>
                <a:defRPr/>
              </a:pPr>
              <a:t>‹#›</a:t>
            </a:fld>
            <a:endParaRPr lang="en-AU"/>
          </a:p>
        </p:txBody>
      </p:sp>
    </p:spTree>
    <p:extLst>
      <p:ext uri="{BB962C8B-B14F-4D97-AF65-F5344CB8AC3E}">
        <p14:creationId xmlns:p14="http://schemas.microsoft.com/office/powerpoint/2010/main" val="136778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2817B030-F408-488A-9AC9-25B59CD999EF}" type="slidenum">
              <a:rPr lang="en-AU"/>
              <a:pPr>
                <a:defRPr/>
              </a:pPr>
              <a:t>‹#›</a:t>
            </a:fld>
            <a:endParaRPr lang="en-AU"/>
          </a:p>
        </p:txBody>
      </p:sp>
    </p:spTree>
    <p:extLst>
      <p:ext uri="{BB962C8B-B14F-4D97-AF65-F5344CB8AC3E}">
        <p14:creationId xmlns:p14="http://schemas.microsoft.com/office/powerpoint/2010/main" val="167000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65A5EA1B-E8BA-43B0-B4B0-9D7C12C4D2BA}" type="slidenum">
              <a:rPr lang="en-AU"/>
              <a:pPr>
                <a:defRPr/>
              </a:pPr>
              <a:t>‹#›</a:t>
            </a:fld>
            <a:endParaRPr lang="en-AU"/>
          </a:p>
        </p:txBody>
      </p:sp>
    </p:spTree>
    <p:extLst>
      <p:ext uri="{BB962C8B-B14F-4D97-AF65-F5344CB8AC3E}">
        <p14:creationId xmlns:p14="http://schemas.microsoft.com/office/powerpoint/2010/main" val="272263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C5AF5C3-2476-4A56-8A7F-EC34B7B95FF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6"/>
                                        </p:tgtEl>
                                        <p:attrNameLst>
                                          <p:attrName>style.visibility</p:attrName>
                                        </p:attrNameLst>
                                      </p:cBhvr>
                                      <p:to>
                                        <p:strVal val="visible"/>
                                      </p:to>
                                    </p:set>
                                    <p:animEffect transition="in" filter="fade">
                                      <p:cBhvr>
                                        <p:cTn id="7" dur="1000">
                                          <p:stCondLst>
                                            <p:cond delay="0"/>
                                          </p:stCondLst>
                                        </p:cTn>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500">
                                          <p:stCondLst>
                                            <p:cond delay="0"/>
                                          </p:stCondLst>
                                        </p:cTn>
                                        <p:tgtEl>
                                          <p:spTgt spid="1027">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fade">
                                      <p:cBhvr>
                                        <p:cTn id="15" dur="500">
                                          <p:stCondLst>
                                            <p:cond delay="0"/>
                                          </p:stCondLst>
                                        </p:cTn>
                                        <p:tgtEl>
                                          <p:spTgt spid="1027">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fade">
                                      <p:cBhvr>
                                        <p:cTn id="18" dur="500">
                                          <p:stCondLst>
                                            <p:cond delay="0"/>
                                          </p:stCondLst>
                                        </p:cTn>
                                        <p:tgtEl>
                                          <p:spTgt spid="1027">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fade">
                                      <p:cBhvr>
                                        <p:cTn id="21" dur="500">
                                          <p:stCondLst>
                                            <p:cond delay="0"/>
                                          </p:stCondLst>
                                        </p:cTn>
                                        <p:tgtEl>
                                          <p:spTgt spid="1027">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fade">
                                      <p:cBhvr>
                                        <p:cTn id="24" dur="5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Effect transition="in" filter="fade">
                      <p:cBhvr>
                        <p:cTn dur="5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bp0.blogger.com/_9Rq_ZBKM9xI/Rs8O6BDLWLI/AAAAAAAABDg/fVvd5CoEjMQ/s1600-h/Herding-cats-1.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NZ" b="1" smtClean="0"/>
              <a:t>Effect of the environment on gene expression</a:t>
            </a:r>
            <a:endParaRPr lang="en-AU" b="1" smtClean="0"/>
          </a:p>
        </p:txBody>
      </p:sp>
      <p:sp>
        <p:nvSpPr>
          <p:cNvPr id="2069"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diamond(in)">
                                      <p:cBhvr>
                                        <p:cTn id="7" dur="20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NZ" smtClean="0"/>
              <a:t>Crikey!</a:t>
            </a:r>
            <a:endParaRPr lang="en-AU" smtClean="0"/>
          </a:p>
        </p:txBody>
      </p:sp>
      <p:sp>
        <p:nvSpPr>
          <p:cNvPr id="22531" name="Rectangle 3"/>
          <p:cNvSpPr>
            <a:spLocks noGrp="1" noChangeArrowheads="1"/>
          </p:cNvSpPr>
          <p:nvPr>
            <p:ph type="body" idx="1"/>
          </p:nvPr>
        </p:nvSpPr>
        <p:spPr/>
        <p:txBody>
          <a:bodyPr/>
          <a:lstStyle/>
          <a:p>
            <a:pPr eaLnBrk="1" hangingPunct="1"/>
            <a:endParaRPr lang="en-NZ" smtClean="0"/>
          </a:p>
        </p:txBody>
      </p:sp>
      <p:pic>
        <p:nvPicPr>
          <p:cNvPr id="37893" name="Picture 5" descr="2006_09_steveirw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50963"/>
            <a:ext cx="4175125"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2000"/>
                                        <p:tgtEl>
                                          <p:spTgt spid="37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NZ" smtClean="0"/>
              <a:t>Crocodile shoes</a:t>
            </a:r>
            <a:endParaRPr lang="en-AU" smtClean="0"/>
          </a:p>
        </p:txBody>
      </p:sp>
      <p:pic>
        <p:nvPicPr>
          <p:cNvPr id="34821" name="Picture 5" descr="Image:Bristol.zoo.crocshoes.ar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341438"/>
            <a:ext cx="7620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4818"/>
                                        </p:tgtEl>
                                        <p:attrNameLst>
                                          <p:attrName>style.visibility</p:attrName>
                                        </p:attrNameLst>
                                      </p:cBhvr>
                                      <p:to>
                                        <p:strVal val="visible"/>
                                      </p:to>
                                    </p:set>
                                    <p:animEffect transition="in" filter="fade">
                                      <p:cBhvr>
                                        <p:cTn id="7" dur="1000">
                                          <p:stCondLst>
                                            <p:cond delay="0"/>
                                          </p:stCondLst>
                                        </p:cTn>
                                        <p:tgtEl>
                                          <p:spTgt spid="34818"/>
                                        </p:tgtEl>
                                      </p:cBhvr>
                                    </p:animEffect>
                                  </p:childTnLst>
                                </p:cTn>
                              </p:par>
                              <p:par>
                                <p:cTn id="8" presetID="10" presetClass="entr" presetSubtype="0" fill="hold" nodeType="withEffect">
                                  <p:stCondLst>
                                    <p:cond delay="0"/>
                                  </p:stCondLst>
                                  <p:childTnLst>
                                    <p:set>
                                      <p:cBhvr>
                                        <p:cTn id="9" dur="1" fill="hold">
                                          <p:stCondLst>
                                            <p:cond delay="0"/>
                                          </p:stCondLst>
                                        </p:cTn>
                                        <p:tgtEl>
                                          <p:spTgt spid="34821"/>
                                        </p:tgtEl>
                                        <p:attrNameLst>
                                          <p:attrName>style.visibility</p:attrName>
                                        </p:attrNameLst>
                                      </p:cBhvr>
                                      <p:to>
                                        <p:strVal val="visible"/>
                                      </p:to>
                                    </p:set>
                                    <p:animEffect transition="in" filter="fade">
                                      <p:cBhvr>
                                        <p:cTn id="10" dur="2000"/>
                                        <p:tgtEl>
                                          <p:spTgt spid="348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a:r>
              <a:rPr lang="en-NZ" b="1" dirty="0" smtClean="0"/>
              <a:t>Effect of other gender on Fish</a:t>
            </a:r>
            <a:endParaRPr lang="en-NZ" b="1" dirty="0"/>
          </a:p>
        </p:txBody>
      </p:sp>
      <p:sp>
        <p:nvSpPr>
          <p:cNvPr id="60419" name="Rectangle 3"/>
          <p:cNvSpPr>
            <a:spLocks noGrp="1" noChangeArrowheads="1"/>
          </p:cNvSpPr>
          <p:nvPr>
            <p:ph type="body" idx="1"/>
          </p:nvPr>
        </p:nvSpPr>
        <p:spPr/>
        <p:txBody>
          <a:bodyPr/>
          <a:lstStyle/>
          <a:p>
            <a:r>
              <a:rPr lang="en-NZ"/>
              <a:t>Some cleaner fish live in groups with only one male. If he dies, the most dominant female changes into a male.</a:t>
            </a:r>
          </a:p>
          <a:p>
            <a:pPr>
              <a:buFontTx/>
              <a:buNone/>
            </a:pPr>
            <a:r>
              <a:rPr lang="en-NZ"/>
              <a:t>	Female	green wrasse		Male</a:t>
            </a:r>
          </a:p>
        </p:txBody>
      </p:sp>
      <p:pic>
        <p:nvPicPr>
          <p:cNvPr id="60427" name="Picture 11" descr="male green wrasse (Notolabrus inscrip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741738"/>
            <a:ext cx="3744913" cy="2495550"/>
          </a:xfrm>
          <a:prstGeom prst="rect">
            <a:avLst/>
          </a:prstGeom>
          <a:noFill/>
          <a:extLst>
            <a:ext uri="{909E8E84-426E-40DD-AFC4-6F175D3DCCD1}">
              <a14:hiddenFill xmlns:a14="http://schemas.microsoft.com/office/drawing/2010/main">
                <a:solidFill>
                  <a:srgbClr val="FFFFFF"/>
                </a:solidFill>
              </a14:hiddenFill>
            </a:ext>
          </a:extLst>
        </p:spPr>
      </p:pic>
      <p:pic>
        <p:nvPicPr>
          <p:cNvPr id="60429" name="Picture 13" descr="f012604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787775"/>
            <a:ext cx="3673475" cy="2449513"/>
          </a:xfrm>
          <a:prstGeom prst="rect">
            <a:avLst/>
          </a:prstGeom>
          <a:noFill/>
          <a:extLst>
            <a:ext uri="{909E8E84-426E-40DD-AFC4-6F175D3DCCD1}">
              <a14:hiddenFill xmlns:a14="http://schemas.microsoft.com/office/drawing/2010/main">
                <a:solidFill>
                  <a:srgbClr val="FFFFFF"/>
                </a:solidFill>
              </a14:hiddenFill>
            </a:ext>
          </a:extLst>
        </p:spPr>
      </p:pic>
      <p:sp>
        <p:nvSpPr>
          <p:cNvPr id="60430" name="AutoShape 14">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extLst>
      <p:ext uri="{BB962C8B-B14F-4D97-AF65-F5344CB8AC3E}">
        <p14:creationId xmlns:p14="http://schemas.microsoft.com/office/powerpoint/2010/main" val="3053430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0418"/>
                                        </p:tgtEl>
                                        <p:attrNameLst>
                                          <p:attrName>style.visibility</p:attrName>
                                        </p:attrNameLst>
                                      </p:cBhvr>
                                      <p:to>
                                        <p:strVal val="visible"/>
                                      </p:to>
                                    </p:set>
                                    <p:animEffect transition="in" filter="fade">
                                      <p:cBhvr>
                                        <p:cTn id="7" dur="1000">
                                          <p:stCondLst>
                                            <p:cond delay="0"/>
                                          </p:stCondLst>
                                        </p:cTn>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500">
                                          <p:stCondLst>
                                            <p:cond delay="0"/>
                                          </p:stCondLst>
                                        </p:cTn>
                                        <p:tgtEl>
                                          <p:spTgt spid="60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fade">
                                      <p:cBhvr>
                                        <p:cTn id="17" dur="500">
                                          <p:stCondLst>
                                            <p:cond delay="0"/>
                                          </p:stCondLst>
                                        </p:cTn>
                                        <p:tgtEl>
                                          <p:spTgt spid="60419">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0429"/>
                                        </p:tgtEl>
                                        <p:attrNameLst>
                                          <p:attrName>style.visibility</p:attrName>
                                        </p:attrNameLst>
                                      </p:cBhvr>
                                      <p:to>
                                        <p:strVal val="visible"/>
                                      </p:to>
                                    </p:set>
                                    <p:animEffect transition="in" filter="dissolve">
                                      <p:cBhvr>
                                        <p:cTn id="20" dur="500"/>
                                        <p:tgtEl>
                                          <p:spTgt spid="60429"/>
                                        </p:tgtEl>
                                      </p:cBhvr>
                                    </p:animEffect>
                                  </p:childTnLst>
                                </p:cTn>
                              </p:par>
                              <p:par>
                                <p:cTn id="21" presetID="9" presetClass="entr" presetSubtype="0" fill="hold" nodeType="withEffect">
                                  <p:stCondLst>
                                    <p:cond delay="0"/>
                                  </p:stCondLst>
                                  <p:childTnLst>
                                    <p:set>
                                      <p:cBhvr>
                                        <p:cTn id="22" dur="1" fill="hold">
                                          <p:stCondLst>
                                            <p:cond delay="0"/>
                                          </p:stCondLst>
                                        </p:cTn>
                                        <p:tgtEl>
                                          <p:spTgt spid="60427"/>
                                        </p:tgtEl>
                                        <p:attrNameLst>
                                          <p:attrName>style.visibility</p:attrName>
                                        </p:attrNameLst>
                                      </p:cBhvr>
                                      <p:to>
                                        <p:strVal val="visible"/>
                                      </p:to>
                                    </p:set>
                                    <p:animEffect transition="in" filter="dissolve">
                                      <p:cBhvr>
                                        <p:cTn id="23" dur="500"/>
                                        <p:tgtEl>
                                          <p:spTgt spid="604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0430"/>
                                        </p:tgtEl>
                                        <p:attrNameLst>
                                          <p:attrName>style.visibility</p:attrName>
                                        </p:attrNameLst>
                                      </p:cBhvr>
                                      <p:to>
                                        <p:strVal val="visible"/>
                                      </p:to>
                                    </p:set>
                                    <p:anim calcmode="lin" valueType="num">
                                      <p:cBhvr additive="base">
                                        <p:cTn id="28" dur="500" fill="hold"/>
                                        <p:tgtEl>
                                          <p:spTgt spid="60430"/>
                                        </p:tgtEl>
                                        <p:attrNameLst>
                                          <p:attrName>ppt_x</p:attrName>
                                        </p:attrNameLst>
                                      </p:cBhvr>
                                      <p:tavLst>
                                        <p:tav tm="0">
                                          <p:val>
                                            <p:strVal val="#ppt_x"/>
                                          </p:val>
                                        </p:tav>
                                        <p:tav tm="100000">
                                          <p:val>
                                            <p:strVal val="#ppt_x"/>
                                          </p:val>
                                        </p:tav>
                                      </p:tavLst>
                                    </p:anim>
                                    <p:anim calcmode="lin" valueType="num">
                                      <p:cBhvr additive="base">
                                        <p:cTn id="29" dur="500" fill="hold"/>
                                        <p:tgtEl>
                                          <p:spTgt spid="604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P spid="6043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692150"/>
            <a:ext cx="8229600" cy="5434013"/>
          </a:xfrm>
        </p:spPr>
        <p:txBody>
          <a:bodyPr/>
          <a:lstStyle/>
          <a:p>
            <a:r>
              <a:rPr lang="en-NZ"/>
              <a:t>A female scarlet wrasse turning into a male</a:t>
            </a:r>
          </a:p>
          <a:p>
            <a:endParaRPr lang="en-NZ"/>
          </a:p>
          <a:p>
            <a:endParaRPr lang="en-NZ"/>
          </a:p>
          <a:p>
            <a:pPr algn="r">
              <a:buFontTx/>
              <a:buNone/>
            </a:pPr>
            <a:r>
              <a:rPr lang="en-NZ"/>
              <a:t>Male</a:t>
            </a:r>
          </a:p>
        </p:txBody>
      </p:sp>
      <p:pic>
        <p:nvPicPr>
          <p:cNvPr id="61445" name="Picture 5" descr="female scarlet wrasse (Pseudolabrus m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47838"/>
            <a:ext cx="4464050" cy="2976562"/>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male scarlet wrasse (Pseudolabrus m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573463"/>
            <a:ext cx="4032250" cy="2687637"/>
          </a:xfrm>
          <a:prstGeom prst="rect">
            <a:avLst/>
          </a:prstGeom>
          <a:noFill/>
          <a:extLst>
            <a:ext uri="{909E8E84-426E-40DD-AFC4-6F175D3DCCD1}">
              <a14:hiddenFill xmlns:a14="http://schemas.microsoft.com/office/drawing/2010/main">
                <a:solidFill>
                  <a:srgbClr val="FFFFFF"/>
                </a:solidFill>
              </a14:hiddenFill>
            </a:ext>
          </a:extLst>
        </p:spPr>
      </p:pic>
      <p:sp>
        <p:nvSpPr>
          <p:cNvPr id="61448" name="AutoShape 8">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extLst>
      <p:ext uri="{BB962C8B-B14F-4D97-AF65-F5344CB8AC3E}">
        <p14:creationId xmlns:p14="http://schemas.microsoft.com/office/powerpoint/2010/main" val="3674097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stCondLst>
                                            <p:cond delay="0"/>
                                          </p:stCondLst>
                                        </p:cTn>
                                        <p:tgtEl>
                                          <p:spTgt spid="61443">
                                            <p:txEl>
                                              <p:pRg st="0" end="0"/>
                                            </p:txEl>
                                          </p:spTgt>
                                        </p:tgtEl>
                                      </p:cBhvr>
                                    </p:animEffect>
                                  </p:childTnLst>
                                </p:cTn>
                              </p:par>
                            </p:childTnLst>
                          </p:cTn>
                        </p:par>
                        <p:par>
                          <p:cTn id="8" fill="hold" nodeType="afterGroup">
                            <p:stCondLst>
                              <p:cond delay="2250"/>
                            </p:stCondLst>
                            <p:childTnLst>
                              <p:par>
                                <p:cTn id="9" presetID="9" presetClass="entr" presetSubtype="0" fill="hold"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dissolve">
                                      <p:cBhvr>
                                        <p:cTn id="11" dur="500"/>
                                        <p:tgtEl>
                                          <p:spTgt spid="614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500">
                                          <p:stCondLst>
                                            <p:cond delay="0"/>
                                          </p:stCondLst>
                                        </p:cTn>
                                        <p:tgtEl>
                                          <p:spTgt spid="61443">
                                            <p:txEl>
                                              <p:pRg st="3" end="3"/>
                                            </p:txEl>
                                          </p:spTgt>
                                        </p:tgtEl>
                                      </p:cBhvr>
                                    </p:animEffect>
                                  </p:childTnLst>
                                </p:cTn>
                              </p:par>
                            </p:childTnLst>
                          </p:cTn>
                        </p:par>
                        <p:par>
                          <p:cTn id="17" fill="hold" nodeType="afterGroup">
                            <p:stCondLst>
                              <p:cond delay="650"/>
                            </p:stCondLst>
                            <p:childTnLst>
                              <p:par>
                                <p:cTn id="18" presetID="9" presetClass="entr" presetSubtype="0" fill="hold" nodeType="afterEffect">
                                  <p:stCondLst>
                                    <p:cond delay="0"/>
                                  </p:stCondLst>
                                  <p:childTnLst>
                                    <p:set>
                                      <p:cBhvr>
                                        <p:cTn id="19" dur="1" fill="hold">
                                          <p:stCondLst>
                                            <p:cond delay="0"/>
                                          </p:stCondLst>
                                        </p:cTn>
                                        <p:tgtEl>
                                          <p:spTgt spid="61447"/>
                                        </p:tgtEl>
                                        <p:attrNameLst>
                                          <p:attrName>style.visibility</p:attrName>
                                        </p:attrNameLst>
                                      </p:cBhvr>
                                      <p:to>
                                        <p:strVal val="visible"/>
                                      </p:to>
                                    </p:set>
                                    <p:animEffect transition="in" filter="dissolve">
                                      <p:cBhvr>
                                        <p:cTn id="20" dur="500"/>
                                        <p:tgtEl>
                                          <p:spTgt spid="6144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8"/>
                                        </p:tgtEl>
                                        <p:attrNameLst>
                                          <p:attrName>style.visibility</p:attrName>
                                        </p:attrNameLst>
                                      </p:cBhvr>
                                      <p:to>
                                        <p:strVal val="visible"/>
                                      </p:to>
                                    </p:set>
                                    <p:anim calcmode="lin" valueType="num">
                                      <p:cBhvr additive="base">
                                        <p:cTn id="25" dur="500" fill="hold"/>
                                        <p:tgtEl>
                                          <p:spTgt spid="61448"/>
                                        </p:tgtEl>
                                        <p:attrNameLst>
                                          <p:attrName>ppt_x</p:attrName>
                                        </p:attrNameLst>
                                      </p:cBhvr>
                                      <p:tavLst>
                                        <p:tav tm="0">
                                          <p:val>
                                            <p:strVal val="#ppt_x"/>
                                          </p:val>
                                        </p:tav>
                                        <p:tav tm="100000">
                                          <p:val>
                                            <p:strVal val="#ppt_x"/>
                                          </p:val>
                                        </p:tav>
                                      </p:tavLst>
                                    </p:anim>
                                    <p:anim calcmode="lin" valueType="num">
                                      <p:cBhvr additive="base">
                                        <p:cTn id="26" dur="500" fill="hold"/>
                                        <p:tgtEl>
                                          <p:spTgt spid="61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4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NZ" dirty="0" smtClean="0"/>
              <a:t>Daphnia (“water fleas”)</a:t>
            </a:r>
            <a:endParaRPr lang="en-NZ" dirty="0"/>
          </a:p>
        </p:txBody>
      </p:sp>
      <p:sp>
        <p:nvSpPr>
          <p:cNvPr id="3" name="Content Placeholder 2"/>
          <p:cNvSpPr>
            <a:spLocks noGrp="1"/>
          </p:cNvSpPr>
          <p:nvPr>
            <p:ph idx="1"/>
          </p:nvPr>
        </p:nvSpPr>
        <p:spPr>
          <a:xfrm>
            <a:off x="338095" y="982297"/>
            <a:ext cx="8784976" cy="5217443"/>
          </a:xfrm>
        </p:spPr>
        <p:txBody>
          <a:bodyPr/>
          <a:lstStyle/>
          <a:p>
            <a:r>
              <a:rPr lang="en-NZ" dirty="0" smtClean="0"/>
              <a:t>Grow a spiny “helmet” in summer. This </a:t>
            </a:r>
            <a:r>
              <a:rPr lang="en-NZ" b="1" u="sng" dirty="0" smtClean="0">
                <a:solidFill>
                  <a:srgbClr val="FF0000"/>
                </a:solidFill>
              </a:rPr>
              <a:t>may</a:t>
            </a:r>
            <a:r>
              <a:rPr lang="en-NZ" dirty="0" smtClean="0"/>
              <a:t> be  in response to the presence of predators</a:t>
            </a:r>
            <a:endParaRPr lang="en-NZ" dirty="0"/>
          </a:p>
        </p:txBody>
      </p:sp>
      <p:pic>
        <p:nvPicPr>
          <p:cNvPr id="45058" name="Picture 2" descr="Daphnia’s Changing Shape Stirs a Deba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348880"/>
            <a:ext cx="4320480" cy="4046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2636912"/>
            <a:ext cx="1440160" cy="954107"/>
          </a:xfrm>
          <a:prstGeom prst="rect">
            <a:avLst/>
          </a:prstGeom>
          <a:noFill/>
        </p:spPr>
        <p:txBody>
          <a:bodyPr wrap="square" rtlCol="0">
            <a:spAutoFit/>
          </a:bodyPr>
          <a:lstStyle/>
          <a:p>
            <a:r>
              <a:rPr lang="en-NZ" sz="2800" dirty="0" smtClean="0"/>
              <a:t>Winter outfit</a:t>
            </a:r>
            <a:endParaRPr lang="en-NZ" sz="2800" dirty="0"/>
          </a:p>
        </p:txBody>
      </p:sp>
      <p:sp>
        <p:nvSpPr>
          <p:cNvPr id="6" name="TextBox 5"/>
          <p:cNvSpPr txBox="1"/>
          <p:nvPr/>
        </p:nvSpPr>
        <p:spPr>
          <a:xfrm>
            <a:off x="2483768" y="2735922"/>
            <a:ext cx="1656184" cy="954107"/>
          </a:xfrm>
          <a:prstGeom prst="rect">
            <a:avLst/>
          </a:prstGeom>
          <a:solidFill>
            <a:schemeClr val="bg1"/>
          </a:solidFill>
        </p:spPr>
        <p:txBody>
          <a:bodyPr wrap="square" rtlCol="0">
            <a:spAutoFit/>
          </a:bodyPr>
          <a:lstStyle/>
          <a:p>
            <a:r>
              <a:rPr lang="en-NZ" sz="2800" dirty="0" smtClean="0"/>
              <a:t>Summer</a:t>
            </a:r>
          </a:p>
          <a:p>
            <a:r>
              <a:rPr lang="en-NZ" sz="2800" dirty="0" smtClean="0"/>
              <a:t>fashion</a:t>
            </a:r>
            <a:endParaRPr lang="en-NZ" sz="2800" dirty="0"/>
          </a:p>
        </p:txBody>
      </p:sp>
    </p:spTree>
    <p:extLst>
      <p:ext uri="{BB962C8B-B14F-4D97-AF65-F5344CB8AC3E}">
        <p14:creationId xmlns:p14="http://schemas.microsoft.com/office/powerpoint/2010/main" val="35627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wipe(down)">
                                      <p:cBhvr>
                                        <p:cTn id="12" dur="500"/>
                                        <p:tgtEl>
                                          <p:spTgt spid="450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stCondLst>
                                            <p:cond delay="0"/>
                                          </p:stCondLst>
                                        </p:cTn>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85191"/>
            <a:ext cx="8458200" cy="1478781"/>
          </a:xfrm>
        </p:spPr>
        <p:txBody>
          <a:bodyPr/>
          <a:lstStyle/>
          <a:p>
            <a:r>
              <a:rPr lang="en-NZ" sz="3200" dirty="0"/>
              <a:t>Willows and alders </a:t>
            </a:r>
            <a:r>
              <a:rPr lang="en-NZ" sz="3200" dirty="0" smtClean="0"/>
              <a:t>produce anti-herbivore toxins when attacked AND warn </a:t>
            </a:r>
            <a:r>
              <a:rPr lang="en-NZ" sz="3200" dirty="0"/>
              <a:t>neighbours of insect </a:t>
            </a:r>
            <a:r>
              <a:rPr lang="en-NZ" sz="3200" dirty="0" smtClean="0"/>
              <a:t>attack</a:t>
            </a:r>
            <a:endParaRPr lang="en-NZ" sz="1600" dirty="0"/>
          </a:p>
        </p:txBody>
      </p:sp>
      <p:pic>
        <p:nvPicPr>
          <p:cNvPr id="56325" name="Picture 5" descr="willow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114800" y="2276822"/>
            <a:ext cx="48006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6" name="Picture 6" descr="Ald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910680"/>
            <a:ext cx="2830513"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8" name="Text Box 8"/>
          <p:cNvSpPr txBox="1">
            <a:spLocks noChangeArrowheads="1"/>
          </p:cNvSpPr>
          <p:nvPr/>
        </p:nvSpPr>
        <p:spPr bwMode="auto">
          <a:xfrm>
            <a:off x="3962400" y="1663973"/>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000" b="1" dirty="0"/>
              <a:t>Willow</a:t>
            </a:r>
          </a:p>
        </p:txBody>
      </p:sp>
      <p:sp>
        <p:nvSpPr>
          <p:cNvPr id="56329" name="Text Box 9"/>
          <p:cNvSpPr txBox="1">
            <a:spLocks noChangeArrowheads="1"/>
          </p:cNvSpPr>
          <p:nvPr/>
        </p:nvSpPr>
        <p:spPr bwMode="auto">
          <a:xfrm>
            <a:off x="685800" y="1519957"/>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sz="2000" b="1" dirty="0"/>
              <a:t>Alder</a:t>
            </a:r>
          </a:p>
        </p:txBody>
      </p:sp>
      <p:sp>
        <p:nvSpPr>
          <p:cNvPr id="56330" name="Text Box 10"/>
          <p:cNvSpPr txBox="1">
            <a:spLocks noChangeArrowheads="1"/>
          </p:cNvSpPr>
          <p:nvPr/>
        </p:nvSpPr>
        <p:spPr bwMode="auto">
          <a:xfrm>
            <a:off x="530696" y="5956462"/>
            <a:ext cx="152670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sz="2000" b="1" dirty="0"/>
              <a:t>Alder leaf</a:t>
            </a:r>
          </a:p>
        </p:txBody>
      </p:sp>
      <p:sp>
        <p:nvSpPr>
          <p:cNvPr id="56331" name="Line 11"/>
          <p:cNvSpPr>
            <a:spLocks noChangeShapeType="1"/>
          </p:cNvSpPr>
          <p:nvPr/>
        </p:nvSpPr>
        <p:spPr bwMode="auto">
          <a:xfrm>
            <a:off x="2057400" y="6110882"/>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pic>
        <p:nvPicPr>
          <p:cNvPr id="56332" name="Picture 12" descr="alder_leaf_sca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54325" y="4953000"/>
            <a:ext cx="1108075"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35" name="AutoShape 15"/>
          <p:cNvSpPr>
            <a:spLocks noChangeArrowheads="1"/>
          </p:cNvSpPr>
          <p:nvPr/>
        </p:nvSpPr>
        <p:spPr bwMode="auto">
          <a:xfrm>
            <a:off x="2971800" y="1905000"/>
            <a:ext cx="2743200" cy="1143000"/>
          </a:xfrm>
          <a:prstGeom prst="wedgeRoundRectCallout">
            <a:avLst>
              <a:gd name="adj1" fmla="val 61806"/>
              <a:gd name="adj2" fmla="val 8027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NZ" sz="3200">
                <a:solidFill>
                  <a:schemeClr val="tx2"/>
                </a:solidFill>
              </a:rPr>
              <a:t>Hey mate! </a:t>
            </a:r>
          </a:p>
          <a:p>
            <a:pPr algn="ctr"/>
            <a:r>
              <a:rPr lang="en-NZ" sz="3200">
                <a:solidFill>
                  <a:schemeClr val="tx2"/>
                </a:solidFill>
              </a:rPr>
              <a:t>Watch out!</a:t>
            </a:r>
          </a:p>
        </p:txBody>
      </p:sp>
      <p:sp>
        <p:nvSpPr>
          <p:cNvPr id="56336" name="AutoShape 16"/>
          <p:cNvSpPr>
            <a:spLocks noChangeArrowheads="1"/>
          </p:cNvSpPr>
          <p:nvPr/>
        </p:nvSpPr>
        <p:spPr bwMode="auto">
          <a:xfrm>
            <a:off x="6781800" y="1600200"/>
            <a:ext cx="1828800" cy="1143000"/>
          </a:xfrm>
          <a:prstGeom prst="wedgeRoundRectCallout">
            <a:avLst>
              <a:gd name="adj1" fmla="val -23264"/>
              <a:gd name="adj2" fmla="val 1133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NZ" sz="3200">
                <a:solidFill>
                  <a:schemeClr val="tx2"/>
                </a:solidFill>
              </a:rPr>
              <a:t>Thanks dude!</a:t>
            </a:r>
          </a:p>
        </p:txBody>
      </p:sp>
      <p:sp>
        <p:nvSpPr>
          <p:cNvPr id="56337" name="AutoShape 17">
            <a:hlinkClick r:id="" action="ppaction://hlinkshowjump?jump=nextslide" highlightClick="1"/>
          </p:cNvPr>
          <p:cNvSpPr>
            <a:spLocks noChangeArrowheads="1"/>
          </p:cNvSpPr>
          <p:nvPr/>
        </p:nvSpPr>
        <p:spPr bwMode="auto">
          <a:xfrm>
            <a:off x="8686800" y="6324600"/>
            <a:ext cx="4572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extLst>
      <p:ext uri="{BB962C8B-B14F-4D97-AF65-F5344CB8AC3E}">
        <p14:creationId xmlns:p14="http://schemas.microsoft.com/office/powerpoint/2010/main" val="288912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6322"/>
                                        </p:tgtEl>
                                        <p:attrNameLst>
                                          <p:attrName>style.visibility</p:attrName>
                                        </p:attrNameLst>
                                      </p:cBhvr>
                                      <p:to>
                                        <p:strVal val="visible"/>
                                      </p:to>
                                    </p:set>
                                    <p:animEffect transition="in" filter="fade">
                                      <p:cBhvr>
                                        <p:cTn id="7" dur="1000">
                                          <p:stCondLst>
                                            <p:cond delay="0"/>
                                          </p:stCondLst>
                                        </p:cTn>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fade">
                                      <p:cBhvr>
                                        <p:cTn id="12" dur="2000"/>
                                        <p:tgtEl>
                                          <p:spTgt spid="56329"/>
                                        </p:tgtEl>
                                      </p:cBhvr>
                                    </p:animEffect>
                                  </p:childTnLst>
                                </p:cTn>
                              </p:par>
                              <p:par>
                                <p:cTn id="13" presetID="10" presetClass="entr" presetSubtype="0" fill="hold" nodeType="withEffect">
                                  <p:stCondLst>
                                    <p:cond delay="0"/>
                                  </p:stCondLst>
                                  <p:childTnLst>
                                    <p:set>
                                      <p:cBhvr>
                                        <p:cTn id="14" dur="1" fill="hold">
                                          <p:stCondLst>
                                            <p:cond delay="0"/>
                                          </p:stCondLst>
                                        </p:cTn>
                                        <p:tgtEl>
                                          <p:spTgt spid="56326"/>
                                        </p:tgtEl>
                                        <p:attrNameLst>
                                          <p:attrName>style.visibility</p:attrName>
                                        </p:attrNameLst>
                                      </p:cBhvr>
                                      <p:to>
                                        <p:strVal val="visible"/>
                                      </p:to>
                                    </p:set>
                                    <p:animEffect transition="in" filter="fade">
                                      <p:cBhvr>
                                        <p:cTn id="15" dur="2000"/>
                                        <p:tgtEl>
                                          <p:spTgt spid="563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330"/>
                                        </p:tgtEl>
                                        <p:attrNameLst>
                                          <p:attrName>style.visibility</p:attrName>
                                        </p:attrNameLst>
                                      </p:cBhvr>
                                      <p:to>
                                        <p:strVal val="visible"/>
                                      </p:to>
                                    </p:set>
                                    <p:animEffect transition="in" filter="fade">
                                      <p:cBhvr>
                                        <p:cTn id="20" dur="2000"/>
                                        <p:tgtEl>
                                          <p:spTgt spid="563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331"/>
                                        </p:tgtEl>
                                        <p:attrNameLst>
                                          <p:attrName>style.visibility</p:attrName>
                                        </p:attrNameLst>
                                      </p:cBhvr>
                                      <p:to>
                                        <p:strVal val="visible"/>
                                      </p:to>
                                    </p:set>
                                    <p:animEffect transition="in" filter="fade">
                                      <p:cBhvr>
                                        <p:cTn id="23" dur="2000"/>
                                        <p:tgtEl>
                                          <p:spTgt spid="56331"/>
                                        </p:tgtEl>
                                      </p:cBhvr>
                                    </p:animEffect>
                                  </p:childTnLst>
                                </p:cTn>
                              </p:par>
                              <p:par>
                                <p:cTn id="24" presetID="10" presetClass="entr" presetSubtype="0" fill="hold" nodeType="withEffect">
                                  <p:stCondLst>
                                    <p:cond delay="0"/>
                                  </p:stCondLst>
                                  <p:childTnLst>
                                    <p:set>
                                      <p:cBhvr>
                                        <p:cTn id="25" dur="1" fill="hold">
                                          <p:stCondLst>
                                            <p:cond delay="0"/>
                                          </p:stCondLst>
                                        </p:cTn>
                                        <p:tgtEl>
                                          <p:spTgt spid="56332"/>
                                        </p:tgtEl>
                                        <p:attrNameLst>
                                          <p:attrName>style.visibility</p:attrName>
                                        </p:attrNameLst>
                                      </p:cBhvr>
                                      <p:to>
                                        <p:strVal val="visible"/>
                                      </p:to>
                                    </p:set>
                                    <p:animEffect transition="in" filter="fade">
                                      <p:cBhvr>
                                        <p:cTn id="26" dur="2000"/>
                                        <p:tgtEl>
                                          <p:spTgt spid="563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328"/>
                                        </p:tgtEl>
                                        <p:attrNameLst>
                                          <p:attrName>style.visibility</p:attrName>
                                        </p:attrNameLst>
                                      </p:cBhvr>
                                      <p:to>
                                        <p:strVal val="visible"/>
                                      </p:to>
                                    </p:set>
                                    <p:animEffect transition="in" filter="fade">
                                      <p:cBhvr>
                                        <p:cTn id="31" dur="2000"/>
                                        <p:tgtEl>
                                          <p:spTgt spid="56328"/>
                                        </p:tgtEl>
                                      </p:cBhvr>
                                    </p:animEffect>
                                  </p:childTnLst>
                                </p:cTn>
                              </p:par>
                              <p:par>
                                <p:cTn id="32" presetID="10" presetClass="entr" presetSubtype="0" fill="hold" nodeType="withEffect">
                                  <p:stCondLst>
                                    <p:cond delay="0"/>
                                  </p:stCondLst>
                                  <p:childTnLst>
                                    <p:set>
                                      <p:cBhvr>
                                        <p:cTn id="33" dur="1" fill="hold">
                                          <p:stCondLst>
                                            <p:cond delay="0"/>
                                          </p:stCondLst>
                                        </p:cTn>
                                        <p:tgtEl>
                                          <p:spTgt spid="56325"/>
                                        </p:tgtEl>
                                        <p:attrNameLst>
                                          <p:attrName>style.visibility</p:attrName>
                                        </p:attrNameLst>
                                      </p:cBhvr>
                                      <p:to>
                                        <p:strVal val="visible"/>
                                      </p:to>
                                    </p:set>
                                    <p:animEffect transition="in" filter="fade">
                                      <p:cBhvr>
                                        <p:cTn id="34" dur="2000"/>
                                        <p:tgtEl>
                                          <p:spTgt spid="563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6335"/>
                                        </p:tgtEl>
                                        <p:attrNameLst>
                                          <p:attrName>style.visibility</p:attrName>
                                        </p:attrNameLst>
                                      </p:cBhvr>
                                      <p:to>
                                        <p:strVal val="visible"/>
                                      </p:to>
                                    </p:set>
                                    <p:animEffect transition="in" filter="fade">
                                      <p:cBhvr>
                                        <p:cTn id="39" dur="2000"/>
                                        <p:tgtEl>
                                          <p:spTgt spid="563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grpId="1" nodeType="clickEffect">
                                  <p:stCondLst>
                                    <p:cond delay="0"/>
                                  </p:stCondLst>
                                  <p:childTnLst>
                                    <p:animEffect transition="out" filter="dissolve">
                                      <p:cBhvr>
                                        <p:cTn id="43" dur="500"/>
                                        <p:tgtEl>
                                          <p:spTgt spid="56335"/>
                                        </p:tgtEl>
                                      </p:cBhvr>
                                    </p:animEffect>
                                    <p:set>
                                      <p:cBhvr>
                                        <p:cTn id="44" dur="1" fill="hold">
                                          <p:stCondLst>
                                            <p:cond delay="499"/>
                                          </p:stCondLst>
                                        </p:cTn>
                                        <p:tgtEl>
                                          <p:spTgt spid="5633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336"/>
                                        </p:tgtEl>
                                        <p:attrNameLst>
                                          <p:attrName>style.visibility</p:attrName>
                                        </p:attrNameLst>
                                      </p:cBhvr>
                                      <p:to>
                                        <p:strVal val="visible"/>
                                      </p:to>
                                    </p:set>
                                    <p:animEffect transition="in" filter="fade">
                                      <p:cBhvr>
                                        <p:cTn id="49" dur="2000"/>
                                        <p:tgtEl>
                                          <p:spTgt spid="5633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presetSubtype="0" fill="hold" grpId="1" nodeType="clickEffect">
                                  <p:stCondLst>
                                    <p:cond delay="0"/>
                                  </p:stCondLst>
                                  <p:childTnLst>
                                    <p:animEffect transition="out" filter="dissolve">
                                      <p:cBhvr>
                                        <p:cTn id="53" dur="500"/>
                                        <p:tgtEl>
                                          <p:spTgt spid="56336"/>
                                        </p:tgtEl>
                                      </p:cBhvr>
                                    </p:animEffect>
                                    <p:set>
                                      <p:cBhvr>
                                        <p:cTn id="54" dur="1" fill="hold">
                                          <p:stCondLst>
                                            <p:cond delay="499"/>
                                          </p:stCondLst>
                                        </p:cTn>
                                        <p:tgtEl>
                                          <p:spTgt spid="56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56337"/>
                                        </p:tgtEl>
                                        <p:attrNameLst>
                                          <p:attrName>style.visibility</p:attrName>
                                        </p:attrNameLst>
                                      </p:cBhvr>
                                      <p:to>
                                        <p:strVal val="visible"/>
                                      </p:to>
                                    </p:set>
                                    <p:animEffect transition="in" filter="box(in)">
                                      <p:cBhvr>
                                        <p:cTn id="59" dur="500"/>
                                        <p:tgtEl>
                                          <p:spTgt spid="56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8" grpId="0"/>
      <p:bldP spid="56329" grpId="0"/>
      <p:bldP spid="56330" grpId="0"/>
      <p:bldP spid="56331" grpId="0" animBg="1"/>
      <p:bldP spid="56335" grpId="0" animBg="1"/>
      <p:bldP spid="56335" grpId="1" animBg="1"/>
      <p:bldP spid="56336" grpId="0" animBg="1"/>
      <p:bldP spid="56336" grpId="1" animBg="1"/>
      <p:bldP spid="563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NZ" dirty="0" smtClean="0"/>
              <a:t>Wind and substrate (soil)</a:t>
            </a:r>
            <a:endParaRPr lang="en-NZ" dirty="0"/>
          </a:p>
        </p:txBody>
      </p:sp>
      <p:sp>
        <p:nvSpPr>
          <p:cNvPr id="3" name="Content Placeholder 2"/>
          <p:cNvSpPr>
            <a:spLocks noGrp="1"/>
          </p:cNvSpPr>
          <p:nvPr>
            <p:ph sz="half" idx="1"/>
          </p:nvPr>
        </p:nvSpPr>
        <p:spPr>
          <a:xfrm>
            <a:off x="457200" y="1340769"/>
            <a:ext cx="8219256" cy="1800200"/>
          </a:xfrm>
        </p:spPr>
        <p:txBody>
          <a:bodyPr/>
          <a:lstStyle/>
          <a:p>
            <a:r>
              <a:rPr lang="en-NZ" dirty="0" smtClean="0"/>
              <a:t>Wind can change the shape of plants, poor soils also mean plants may not grow to their normal shape and colour.</a:t>
            </a:r>
            <a:endParaRPr lang="en-NZ" dirty="0"/>
          </a:p>
        </p:txBody>
      </p:sp>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AutoShape 2" descr="http://myrandomphoto.files.wordpress.com/2012/06/windswept.jpg"/>
          <p:cNvSpPr>
            <a:spLocks noChangeAspect="1" noChangeArrowheads="1"/>
          </p:cNvSpPr>
          <p:nvPr/>
        </p:nvSpPr>
        <p:spPr bwMode="auto">
          <a:xfrm>
            <a:off x="63500" y="-136525"/>
            <a:ext cx="645795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84984"/>
            <a:ext cx="443655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015" y="3467087"/>
            <a:ext cx="3989424" cy="258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87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fade">
                                      <p:cBhvr>
                                        <p:cTn id="12" dur="500"/>
                                        <p:tgtEl>
                                          <p:spTgt spid="7987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NZ" dirty="0" smtClean="0"/>
              <a:t>Prostrate plants</a:t>
            </a:r>
            <a:endParaRPr lang="en-NZ" dirty="0"/>
          </a:p>
        </p:txBody>
      </p:sp>
      <p:sp>
        <p:nvSpPr>
          <p:cNvPr id="3" name="Content Placeholder 2"/>
          <p:cNvSpPr>
            <a:spLocks noGrp="1"/>
          </p:cNvSpPr>
          <p:nvPr>
            <p:ph sz="half" idx="1"/>
          </p:nvPr>
        </p:nvSpPr>
        <p:spPr>
          <a:xfrm>
            <a:off x="457200" y="908721"/>
            <a:ext cx="8219256" cy="1800200"/>
          </a:xfrm>
        </p:spPr>
        <p:txBody>
          <a:bodyPr/>
          <a:lstStyle/>
          <a:p>
            <a:r>
              <a:rPr lang="en-NZ" dirty="0" smtClean="0"/>
              <a:t>This plant is “prostrate” (= grows along the ground) because of harsh conditions. In good conditions its genes make it grow tall</a:t>
            </a:r>
            <a:endParaRPr lang="en-NZ" dirty="0"/>
          </a:p>
        </p:txBody>
      </p:sp>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AutoShape 2" descr="http://myrandomphoto.files.wordpress.com/2012/06/windswept.jpg"/>
          <p:cNvSpPr>
            <a:spLocks noChangeAspect="1" noChangeArrowheads="1"/>
          </p:cNvSpPr>
          <p:nvPr/>
        </p:nvSpPr>
        <p:spPr bwMode="auto">
          <a:xfrm>
            <a:off x="63500" y="-136525"/>
            <a:ext cx="645795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852738"/>
            <a:ext cx="60960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9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animEffect transition="in" filter="fade">
                                      <p:cBhvr>
                                        <p:cTn id="12" dur="500"/>
                                        <p:tgtEl>
                                          <p:spTgt spid="839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stCondLst>
                                            <p:cond delay="0"/>
                                          </p:stCondLst>
                                        </p:cTn>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NZ" dirty="0" smtClean="0"/>
              <a:t>More prostrate plants</a:t>
            </a:r>
            <a:endParaRPr lang="en-NZ" dirty="0"/>
          </a:p>
        </p:txBody>
      </p:sp>
      <p:sp>
        <p:nvSpPr>
          <p:cNvPr id="3" name="Content Placeholder 2"/>
          <p:cNvSpPr>
            <a:spLocks noGrp="1"/>
          </p:cNvSpPr>
          <p:nvPr>
            <p:ph sz="half" idx="1"/>
          </p:nvPr>
        </p:nvSpPr>
        <p:spPr>
          <a:xfrm>
            <a:off x="457200" y="1196753"/>
            <a:ext cx="8219256" cy="1512168"/>
          </a:xfrm>
        </p:spPr>
        <p:txBody>
          <a:bodyPr/>
          <a:lstStyle/>
          <a:p>
            <a:r>
              <a:rPr lang="en-NZ" dirty="0" smtClean="0"/>
              <a:t>Some plants are naturally prostrate</a:t>
            </a:r>
            <a:r>
              <a:rPr lang="en-NZ" dirty="0"/>
              <a:t> </a:t>
            </a:r>
            <a:r>
              <a:rPr lang="en-NZ" dirty="0" smtClean="0"/>
              <a:t>as their shape is determined by their genes</a:t>
            </a:r>
            <a:endParaRPr lang="en-NZ" dirty="0"/>
          </a:p>
        </p:txBody>
      </p:sp>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AutoShape 2" descr="http://myrandomphoto.files.wordpress.com/2012/06/windswept.jpg"/>
          <p:cNvSpPr>
            <a:spLocks noChangeAspect="1" noChangeArrowheads="1"/>
          </p:cNvSpPr>
          <p:nvPr/>
        </p:nvSpPr>
        <p:spPr bwMode="auto">
          <a:xfrm>
            <a:off x="63500" y="-136525"/>
            <a:ext cx="645795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07481"/>
            <a:ext cx="5270935" cy="39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9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4"/>
                                        </p:tgtEl>
                                        <p:attrNameLst>
                                          <p:attrName>style.visibility</p:attrName>
                                        </p:attrNameLst>
                                      </p:cBhvr>
                                      <p:to>
                                        <p:strVal val="visible"/>
                                      </p:to>
                                    </p:set>
                                    <p:animEffect transition="in" filter="fade">
                                      <p:cBhvr>
                                        <p:cTn id="17" dur="500"/>
                                        <p:tgtEl>
                                          <p:spTgt spid="8499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lstStyle/>
          <a:p>
            <a:r>
              <a:rPr lang="en-NZ" dirty="0" smtClean="0"/>
              <a:t>Altitude</a:t>
            </a:r>
            <a:endParaRPr lang="en-NZ" dirty="0"/>
          </a:p>
        </p:txBody>
      </p:sp>
      <p:sp>
        <p:nvSpPr>
          <p:cNvPr id="3" name="Content Placeholder 2"/>
          <p:cNvSpPr>
            <a:spLocks noGrp="1"/>
          </p:cNvSpPr>
          <p:nvPr>
            <p:ph sz="half" idx="1"/>
          </p:nvPr>
        </p:nvSpPr>
        <p:spPr>
          <a:xfrm>
            <a:off x="457200" y="764704"/>
            <a:ext cx="8219256" cy="2664296"/>
          </a:xfrm>
        </p:spPr>
        <p:txBody>
          <a:bodyPr/>
          <a:lstStyle/>
          <a:p>
            <a:r>
              <a:rPr lang="en-NZ" dirty="0" smtClean="0"/>
              <a:t>Increasing altitude means more wind, poorer soil, colder temperature and more snow cover. These factors can stunt the growth of trees. </a:t>
            </a:r>
          </a:p>
          <a:p>
            <a:r>
              <a:rPr lang="en-NZ" dirty="0" smtClean="0"/>
              <a:t>E.g. the “Goblin forest” on Mt Taranaki </a:t>
            </a:r>
            <a:endParaRPr lang="en-NZ" dirty="0"/>
          </a:p>
        </p:txBody>
      </p:sp>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AutoShape 2" descr="http://myrandomphoto.files.wordpress.com/2012/06/windswept.jpg"/>
          <p:cNvSpPr>
            <a:spLocks noChangeAspect="1" noChangeArrowheads="1"/>
          </p:cNvSpPr>
          <p:nvPr/>
        </p:nvSpPr>
        <p:spPr bwMode="auto">
          <a:xfrm>
            <a:off x="63500" y="-136525"/>
            <a:ext cx="645795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363" y="3429000"/>
            <a:ext cx="4544544"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19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NZ" smtClean="0"/>
              <a:t>Temperature</a:t>
            </a:r>
            <a:endParaRPr lang="en-AU" smtClean="0"/>
          </a:p>
        </p:txBody>
      </p:sp>
      <p:sp>
        <p:nvSpPr>
          <p:cNvPr id="16387" name="Rectangle 3"/>
          <p:cNvSpPr>
            <a:spLocks noGrp="1" noChangeArrowheads="1"/>
          </p:cNvSpPr>
          <p:nvPr>
            <p:ph type="body" idx="1"/>
          </p:nvPr>
        </p:nvSpPr>
        <p:spPr/>
        <p:txBody>
          <a:bodyPr/>
          <a:lstStyle/>
          <a:p>
            <a:pPr eaLnBrk="1" hangingPunct="1"/>
            <a:r>
              <a:rPr lang="en-NZ" smtClean="0"/>
              <a:t>Can affect enzymes systems.</a:t>
            </a:r>
          </a:p>
          <a:p>
            <a:pPr lvl="1" eaLnBrk="1" hangingPunct="1"/>
            <a:r>
              <a:rPr lang="en-NZ" smtClean="0"/>
              <a:t>E.g. Himalayan rabbits – colour gene not expressed in warmer areas</a:t>
            </a:r>
            <a:endParaRPr lang="en-AU" smtClean="0"/>
          </a:p>
        </p:txBody>
      </p:sp>
      <p:pic>
        <p:nvPicPr>
          <p:cNvPr id="31748" name="Picture 4" descr="Domestic Rabbit Breeds (Oryctolagus cunicu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068638"/>
            <a:ext cx="45370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20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2388378"/>
            <a:ext cx="9106203" cy="446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AutoShape 2" descr="http://myrandomphoto.files.wordpress.com/2012/06/windswept.jpg"/>
          <p:cNvSpPr>
            <a:spLocks noChangeAspect="1" noChangeArrowheads="1"/>
          </p:cNvSpPr>
          <p:nvPr/>
        </p:nvSpPr>
        <p:spPr bwMode="auto">
          <a:xfrm>
            <a:off x="63500" y="-136525"/>
            <a:ext cx="645795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Content Placeholder 2"/>
          <p:cNvSpPr>
            <a:spLocks noGrp="1"/>
          </p:cNvSpPr>
          <p:nvPr>
            <p:ph sz="half" idx="1"/>
          </p:nvPr>
        </p:nvSpPr>
        <p:spPr>
          <a:xfrm>
            <a:off x="63500" y="0"/>
            <a:ext cx="9080500" cy="2664296"/>
          </a:xfrm>
        </p:spPr>
        <p:txBody>
          <a:bodyPr/>
          <a:lstStyle/>
          <a:p>
            <a:r>
              <a:rPr lang="en-NZ" dirty="0"/>
              <a:t>O</a:t>
            </a:r>
            <a:r>
              <a:rPr lang="en-NZ" dirty="0" smtClean="0"/>
              <a:t>n Mt Taranaki, trees like kamahi (</a:t>
            </a:r>
            <a:r>
              <a:rPr lang="en-NZ" dirty="0" err="1" smtClean="0"/>
              <a:t>Wr</a:t>
            </a:r>
            <a:r>
              <a:rPr lang="en-NZ" dirty="0" smtClean="0"/>
              <a:t>) become more stunted the higher they are on the Mt. Gradual change in phenotype over an environmental gradient is called a </a:t>
            </a:r>
            <a:r>
              <a:rPr lang="en-NZ" b="1" dirty="0" smtClean="0"/>
              <a:t>cline</a:t>
            </a:r>
            <a:r>
              <a:rPr lang="en-NZ" dirty="0" smtClean="0"/>
              <a:t>.</a:t>
            </a:r>
            <a:endParaRPr lang="en-NZ" dirty="0"/>
          </a:p>
        </p:txBody>
      </p:sp>
    </p:spTree>
    <p:extLst>
      <p:ext uri="{BB962C8B-B14F-4D97-AF65-F5344CB8AC3E}">
        <p14:creationId xmlns:p14="http://schemas.microsoft.com/office/powerpoint/2010/main" val="6669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stCondLst>
                                            <p:cond delay="0"/>
                                          </p:stCondLst>
                                        </p:cTn>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46"/>
                                        </p:tgtEl>
                                        <p:attrNameLst>
                                          <p:attrName>style.visibility</p:attrName>
                                        </p:attrNameLst>
                                      </p:cBhvr>
                                      <p:to>
                                        <p:strVal val="visible"/>
                                      </p:to>
                                    </p:set>
                                    <p:animEffect transition="in" filter="fade">
                                      <p:cBhvr>
                                        <p:cTn id="12" dur="500"/>
                                        <p:tgtEl>
                                          <p:spTgt spid="829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NZ" dirty="0" smtClean="0"/>
              <a:t>Chemical Environment</a:t>
            </a:r>
            <a:endParaRPr lang="en-NZ" dirty="0"/>
          </a:p>
        </p:txBody>
      </p:sp>
      <p:sp>
        <p:nvSpPr>
          <p:cNvPr id="3" name="Content Placeholder 2"/>
          <p:cNvSpPr>
            <a:spLocks noGrp="1"/>
          </p:cNvSpPr>
          <p:nvPr>
            <p:ph sz="half" idx="1"/>
          </p:nvPr>
        </p:nvSpPr>
        <p:spPr>
          <a:xfrm>
            <a:off x="457200" y="1340769"/>
            <a:ext cx="8219256" cy="1800200"/>
          </a:xfrm>
        </p:spPr>
        <p:txBody>
          <a:bodyPr/>
          <a:lstStyle/>
          <a:p>
            <a:r>
              <a:rPr lang="en-NZ" dirty="0" smtClean="0"/>
              <a:t>Hydrangea flowers are blue in acid soils and pink in alkaline soils</a:t>
            </a:r>
            <a:endParaRPr lang="en-NZ"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660" y="3212976"/>
            <a:ext cx="3114244" cy="312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12975"/>
            <a:ext cx="4154820" cy="312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29660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851"/>
                                        </p:tgtEl>
                                        <p:attrNameLst>
                                          <p:attrName>style.visibility</p:attrName>
                                        </p:attrNameLst>
                                      </p:cBhvr>
                                      <p:to>
                                        <p:strVal val="visible"/>
                                      </p:to>
                                    </p:set>
                                    <p:animEffect transition="in" filter="fade">
                                      <p:cBhvr>
                                        <p:cTn id="12" dur="500"/>
                                        <p:tgtEl>
                                          <p:spTgt spid="7885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AU" dirty="0" smtClean="0"/>
              <a:t>Lack of nutrients</a:t>
            </a:r>
          </a:p>
        </p:txBody>
      </p:sp>
      <p:sp>
        <p:nvSpPr>
          <p:cNvPr id="13315" name="Rectangle 3"/>
          <p:cNvSpPr>
            <a:spLocks noGrp="1" noChangeArrowheads="1"/>
          </p:cNvSpPr>
          <p:nvPr>
            <p:ph type="body" idx="1"/>
          </p:nvPr>
        </p:nvSpPr>
        <p:spPr>
          <a:xfrm>
            <a:off x="457200" y="1196975"/>
            <a:ext cx="8229600" cy="4929188"/>
          </a:xfrm>
        </p:spPr>
        <p:txBody>
          <a:bodyPr/>
          <a:lstStyle/>
          <a:p>
            <a:pPr eaLnBrk="1" hangingPunct="1"/>
            <a:r>
              <a:rPr lang="en-NZ" smtClean="0"/>
              <a:t>Starvation</a:t>
            </a:r>
          </a:p>
          <a:p>
            <a:pPr eaLnBrk="1" hangingPunct="1"/>
            <a:r>
              <a:rPr lang="en-NZ" sz="2400" smtClean="0"/>
              <a:t>Without enough food, genes for growth can not be expressed</a:t>
            </a:r>
            <a:endParaRPr lang="en-AU" sz="2400" smtClean="0"/>
          </a:p>
        </p:txBody>
      </p:sp>
      <p:pic>
        <p:nvPicPr>
          <p:cNvPr id="28677" name="Picture 5" descr="drc_sta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149725"/>
            <a:ext cx="23812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starv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357563"/>
            <a:ext cx="19304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Starvation in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565400"/>
            <a:ext cx="37496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864281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animEffect transition="in" filter="fade">
                                      <p:cBhvr>
                                        <p:cTn id="7" dur="2000"/>
                                        <p:tgtEl>
                                          <p:spTgt spid="286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fade">
                                      <p:cBhvr>
                                        <p:cTn id="12" dur="2000"/>
                                        <p:tgtEl>
                                          <p:spTgt spid="286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fade">
                                      <p:cBhvr>
                                        <p:cTn id="17" dur="2000"/>
                                        <p:tgtEl>
                                          <p:spTgt spid="28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AU" sz="5400" dirty="0" smtClean="0"/>
              <a:t>Chemicals</a:t>
            </a:r>
          </a:p>
        </p:txBody>
      </p:sp>
      <p:sp>
        <p:nvSpPr>
          <p:cNvPr id="7171" name="Rectangle 3"/>
          <p:cNvSpPr>
            <a:spLocks noGrp="1" noChangeArrowheads="1"/>
          </p:cNvSpPr>
          <p:nvPr>
            <p:ph type="body" idx="1"/>
          </p:nvPr>
        </p:nvSpPr>
        <p:spPr/>
        <p:txBody>
          <a:bodyPr/>
          <a:lstStyle/>
          <a:p>
            <a:pPr eaLnBrk="1" hangingPunct="1"/>
            <a:r>
              <a:rPr lang="en-NZ" smtClean="0"/>
              <a:t>Drugs taken by pregnant women</a:t>
            </a:r>
          </a:p>
          <a:p>
            <a:pPr eaLnBrk="1" hangingPunct="1"/>
            <a:r>
              <a:rPr lang="en-NZ" smtClean="0"/>
              <a:t>E.g. Thalidamide, alcohol</a:t>
            </a:r>
          </a:p>
          <a:p>
            <a:pPr eaLnBrk="1" hangingPunct="1"/>
            <a:endParaRPr lang="en-AU" smtClean="0"/>
          </a:p>
        </p:txBody>
      </p:sp>
      <p:pic>
        <p:nvPicPr>
          <p:cNvPr id="26629" name="Picture 5" descr="Softenon%20(Spanish%20name%20for%20the%20drug%20thalidom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141663"/>
            <a:ext cx="2717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alcohol-422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26860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68058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20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NZ" smtClean="0"/>
              <a:t>Thalidomide</a:t>
            </a:r>
            <a:endParaRPr lang="en-AU" smtClean="0"/>
          </a:p>
        </p:txBody>
      </p:sp>
      <p:sp>
        <p:nvSpPr>
          <p:cNvPr id="8195" name="Rectangle 3"/>
          <p:cNvSpPr>
            <a:spLocks noGrp="1" noChangeArrowheads="1"/>
          </p:cNvSpPr>
          <p:nvPr>
            <p:ph type="body" idx="1"/>
          </p:nvPr>
        </p:nvSpPr>
        <p:spPr/>
        <p:txBody>
          <a:bodyPr/>
          <a:lstStyle/>
          <a:p>
            <a:pPr eaLnBrk="1" hangingPunct="1">
              <a:lnSpc>
                <a:spcPct val="90000"/>
              </a:lnSpc>
            </a:pPr>
            <a:r>
              <a:rPr lang="en-AU" sz="2400" smtClean="0"/>
              <a:t>In 1958 a wonder drug was given to pregnant women for morning sickness, instead it caused death to thousands of babies worldwide and left the survivors to be born without limbs and severe deformities. The very first victim was born in Germany in 1958, which continued to damage other babies until 1962 worldwide. We were told by the medical profession that it would not be allowed to happen again.</a:t>
            </a:r>
          </a:p>
          <a:p>
            <a:pPr eaLnBrk="1" hangingPunct="1">
              <a:lnSpc>
                <a:spcPct val="90000"/>
              </a:lnSpc>
            </a:pPr>
            <a:r>
              <a:rPr lang="en-AU" sz="2400" smtClean="0"/>
              <a:t>In 1995 the drug was secretly brought back by the UK and Brazil, yet some countries are still giving the drug to pregnant women and has a result babies are still being born with missing limbs.</a:t>
            </a:r>
          </a:p>
        </p:txBody>
      </p:sp>
      <p:sp>
        <p:nvSpPr>
          <p:cNvPr id="7"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969672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NZ" smtClean="0"/>
              <a:t>Thalidomide</a:t>
            </a:r>
            <a:endParaRPr lang="en-AU" smtClean="0"/>
          </a:p>
        </p:txBody>
      </p:sp>
      <p:sp>
        <p:nvSpPr>
          <p:cNvPr id="9219" name="Rectangle 3"/>
          <p:cNvSpPr>
            <a:spLocks noGrp="1" noChangeArrowheads="1"/>
          </p:cNvSpPr>
          <p:nvPr>
            <p:ph type="body" idx="1"/>
          </p:nvPr>
        </p:nvSpPr>
        <p:spPr/>
        <p:txBody>
          <a:bodyPr/>
          <a:lstStyle/>
          <a:p>
            <a:pPr eaLnBrk="1" hangingPunct="1"/>
            <a:endParaRPr lang="en-NZ" smtClean="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2667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175"/>
            <a:ext cx="3008313"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060575"/>
            <a:ext cx="23828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88055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20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fade">
                                      <p:cBhvr>
                                        <p:cTn id="12" dur="2000"/>
                                        <p:tgtEl>
                                          <p:spTgt spid="71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2000"/>
                                        <p:tgtEl>
                                          <p:spTgt spid="71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mtClean="0"/>
              <a:t>Foetal Alcohol Syndrome</a:t>
            </a:r>
            <a:endParaRPr lang="en-AU" smtClean="0"/>
          </a:p>
        </p:txBody>
      </p:sp>
      <p:sp>
        <p:nvSpPr>
          <p:cNvPr id="10243" name="Rectangle 3"/>
          <p:cNvSpPr>
            <a:spLocks noGrp="1" noChangeArrowheads="1"/>
          </p:cNvSpPr>
          <p:nvPr>
            <p:ph type="body" idx="1"/>
          </p:nvPr>
        </p:nvSpPr>
        <p:spPr/>
        <p:txBody>
          <a:bodyPr/>
          <a:lstStyle/>
          <a:p>
            <a:pPr eaLnBrk="1" hangingPunct="1">
              <a:lnSpc>
                <a:spcPct val="80000"/>
              </a:lnSpc>
            </a:pPr>
            <a:r>
              <a:rPr lang="en-AU" sz="2400" b="1" smtClean="0"/>
              <a:t>Problems Caused by Alcohol</a:t>
            </a:r>
            <a:endParaRPr lang="en-AU" sz="2400" smtClean="0"/>
          </a:p>
          <a:p>
            <a:pPr eaLnBrk="1" hangingPunct="1">
              <a:lnSpc>
                <a:spcPct val="80000"/>
              </a:lnSpc>
            </a:pPr>
            <a:r>
              <a:rPr lang="en-AU" sz="2400" smtClean="0"/>
              <a:t>Growth abnormalities </a:t>
            </a:r>
            <a:endParaRPr lang="en-NZ" sz="2400" smtClean="0"/>
          </a:p>
          <a:p>
            <a:pPr eaLnBrk="1" hangingPunct="1">
              <a:lnSpc>
                <a:spcPct val="80000"/>
              </a:lnSpc>
            </a:pPr>
            <a:r>
              <a:rPr lang="en-AU" sz="2400" smtClean="0"/>
              <a:t>Cranio-facial abnormalities </a:t>
            </a:r>
            <a:endParaRPr lang="en-NZ" sz="2400" smtClean="0"/>
          </a:p>
          <a:p>
            <a:pPr eaLnBrk="1" hangingPunct="1">
              <a:lnSpc>
                <a:spcPct val="80000"/>
              </a:lnSpc>
            </a:pPr>
            <a:r>
              <a:rPr lang="en-AU" sz="2400" smtClean="0"/>
              <a:t>Musculoskeletal abnormalities </a:t>
            </a:r>
            <a:endParaRPr lang="en-NZ" sz="2400" smtClean="0"/>
          </a:p>
          <a:p>
            <a:pPr eaLnBrk="1" hangingPunct="1">
              <a:lnSpc>
                <a:spcPct val="80000"/>
              </a:lnSpc>
            </a:pPr>
            <a:r>
              <a:rPr lang="en-AU" sz="2400" smtClean="0"/>
              <a:t>Cardial abnormalities </a:t>
            </a:r>
            <a:endParaRPr lang="en-NZ" sz="2400" smtClean="0"/>
          </a:p>
          <a:p>
            <a:pPr eaLnBrk="1" hangingPunct="1">
              <a:lnSpc>
                <a:spcPct val="80000"/>
              </a:lnSpc>
            </a:pPr>
            <a:r>
              <a:rPr lang="en-AU" sz="2400" smtClean="0"/>
              <a:t>Nervous system abnormalities </a:t>
            </a:r>
            <a:endParaRPr lang="en-NZ" sz="2400" smtClean="0"/>
          </a:p>
          <a:p>
            <a:pPr eaLnBrk="1" hangingPunct="1">
              <a:lnSpc>
                <a:spcPct val="80000"/>
              </a:lnSpc>
            </a:pPr>
            <a:r>
              <a:rPr lang="en-AU" sz="2400" smtClean="0"/>
              <a:t>Neurodevelopment delay or mental deficiency </a:t>
            </a:r>
            <a:endParaRPr lang="en-NZ" sz="2400" smtClean="0"/>
          </a:p>
          <a:p>
            <a:pPr eaLnBrk="1" hangingPunct="1">
              <a:lnSpc>
                <a:spcPct val="80000"/>
              </a:lnSpc>
            </a:pPr>
            <a:r>
              <a:rPr lang="en-AU" sz="2400" smtClean="0"/>
              <a:t>Short stature appears permanent </a:t>
            </a:r>
          </a:p>
          <a:p>
            <a:pPr eaLnBrk="1" hangingPunct="1">
              <a:lnSpc>
                <a:spcPct val="80000"/>
              </a:lnSpc>
            </a:pPr>
            <a:r>
              <a:rPr lang="en-AU" sz="2400" b="1" smtClean="0"/>
              <a:t>Learning and behavioural deficits widely variable.</a:t>
            </a:r>
            <a:endParaRPr lang="en-AU" sz="2400" smtClean="0"/>
          </a:p>
          <a:p>
            <a:pPr eaLnBrk="1" hangingPunct="1">
              <a:lnSpc>
                <a:spcPct val="80000"/>
              </a:lnSpc>
            </a:pPr>
            <a:r>
              <a:rPr lang="en-AU" sz="2400" smtClean="0"/>
              <a:t>Problems with Co-operation, sustained attention, comprehension, retention of information, self-control, relationships, word recall, organisational skills.</a:t>
            </a:r>
          </a:p>
        </p:txBody>
      </p:sp>
      <p:sp>
        <p:nvSpPr>
          <p:cNvPr id="7"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608321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476250"/>
            <a:ext cx="8229600" cy="5649913"/>
          </a:xfrm>
        </p:spPr>
        <p:txBody>
          <a:bodyPr/>
          <a:lstStyle/>
          <a:p>
            <a:pPr eaLnBrk="1" hangingPunct="1">
              <a:buFontTx/>
              <a:buNone/>
            </a:pPr>
            <a:r>
              <a:rPr lang="en-AU" sz="2000" b="1" smtClean="0"/>
              <a:t>	Infant with Fetal Alcohol Syndrome showing depressed nasal bridge, absent philtrum, thin upper lip, short palpebral fissures and large ears.</a:t>
            </a:r>
          </a:p>
        </p:txBody>
      </p:sp>
      <p:pic>
        <p:nvPicPr>
          <p:cNvPr id="9222" name="Picture 6" descr="alcohol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3455987"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FAS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412875"/>
            <a:ext cx="5003800"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80394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2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fade">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NZ" smtClean="0"/>
              <a:t>One more for the road</a:t>
            </a:r>
            <a:endParaRPr lang="en-AU" smtClean="0"/>
          </a:p>
        </p:txBody>
      </p:sp>
      <p:sp>
        <p:nvSpPr>
          <p:cNvPr id="12291" name="Rectangle 3"/>
          <p:cNvSpPr>
            <a:spLocks noGrp="1" noChangeArrowheads="1"/>
          </p:cNvSpPr>
          <p:nvPr>
            <p:ph type="body" idx="1"/>
          </p:nvPr>
        </p:nvSpPr>
        <p:spPr/>
        <p:txBody>
          <a:bodyPr/>
          <a:lstStyle/>
          <a:p>
            <a:pPr eaLnBrk="1" hangingPunct="1"/>
            <a:endParaRPr lang="en-NZ"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84313"/>
            <a:ext cx="425608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28248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NZ" smtClean="0"/>
              <a:t>Polluting Chemicals</a:t>
            </a:r>
            <a:endParaRPr lang="en-AU" smtClean="0"/>
          </a:p>
        </p:txBody>
      </p:sp>
      <p:sp>
        <p:nvSpPr>
          <p:cNvPr id="25603" name="Rectangle 3"/>
          <p:cNvSpPr>
            <a:spLocks noGrp="1" noChangeArrowheads="1"/>
          </p:cNvSpPr>
          <p:nvPr>
            <p:ph type="body" idx="1"/>
          </p:nvPr>
        </p:nvSpPr>
        <p:spPr/>
        <p:txBody>
          <a:bodyPr/>
          <a:lstStyle/>
          <a:p>
            <a:pPr eaLnBrk="1" hangingPunct="1"/>
            <a:endParaRPr lang="en-NZ" smtClean="0"/>
          </a:p>
        </p:txBody>
      </p:sp>
      <p:pic>
        <p:nvPicPr>
          <p:cNvPr id="25604" name="Picture 5" descr="wate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57338"/>
            <a:ext cx="5905500"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NZ" smtClean="0"/>
          </a:p>
        </p:txBody>
      </p:sp>
      <p:sp>
        <p:nvSpPr>
          <p:cNvPr id="17411" name="Rectangle 3"/>
          <p:cNvSpPr>
            <a:spLocks noGrp="1" noChangeArrowheads="1"/>
          </p:cNvSpPr>
          <p:nvPr>
            <p:ph type="body" idx="1"/>
          </p:nvPr>
        </p:nvSpPr>
        <p:spPr/>
        <p:txBody>
          <a:bodyPr/>
          <a:lstStyle/>
          <a:p>
            <a:pPr eaLnBrk="1" hangingPunct="1"/>
            <a:r>
              <a:rPr lang="en-NZ" smtClean="0"/>
              <a:t>Just to prove the point</a:t>
            </a:r>
            <a:endParaRPr lang="en-AU" smtClean="0"/>
          </a:p>
        </p:txBody>
      </p:sp>
      <p:pic>
        <p:nvPicPr>
          <p:cNvPr id="3077" name="Picture 5" descr="rab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068638"/>
            <a:ext cx="65532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NZ" smtClean="0"/>
          </a:p>
        </p:txBody>
      </p:sp>
      <p:sp>
        <p:nvSpPr>
          <p:cNvPr id="26627" name="Rectangle 3"/>
          <p:cNvSpPr>
            <a:spLocks noGrp="1" noChangeArrowheads="1"/>
          </p:cNvSpPr>
          <p:nvPr>
            <p:ph type="body" idx="1"/>
          </p:nvPr>
        </p:nvSpPr>
        <p:spPr/>
        <p:txBody>
          <a:bodyPr/>
          <a:lstStyle/>
          <a:p>
            <a:pPr eaLnBrk="1" hangingPunct="1"/>
            <a:endParaRPr lang="en-NZ" smtClean="0"/>
          </a:p>
        </p:txBody>
      </p:sp>
      <p:pic>
        <p:nvPicPr>
          <p:cNvPr id="26628" name="Picture 5" descr="picture of man on tractor using agricultural pesticide sprayer on orchard t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73238"/>
            <a:ext cx="5399088"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NZ" smtClean="0"/>
          </a:p>
        </p:txBody>
      </p:sp>
      <p:sp>
        <p:nvSpPr>
          <p:cNvPr id="27651" name="Rectangle 3"/>
          <p:cNvSpPr>
            <a:spLocks noGrp="1" noChangeArrowheads="1"/>
          </p:cNvSpPr>
          <p:nvPr>
            <p:ph type="body" idx="1"/>
          </p:nvPr>
        </p:nvSpPr>
        <p:spPr/>
        <p:txBody>
          <a:bodyPr/>
          <a:lstStyle/>
          <a:p>
            <a:pPr eaLnBrk="1" hangingPunct="1"/>
            <a:endParaRPr lang="en-NZ" smtClean="0"/>
          </a:p>
        </p:txBody>
      </p:sp>
      <p:pic>
        <p:nvPicPr>
          <p:cNvPr id="27652" name="Picture 5" descr="picture of dead fish in polluted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84313"/>
            <a:ext cx="5976937"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33412"/>
          </a:xfrm>
        </p:spPr>
        <p:txBody>
          <a:bodyPr/>
          <a:lstStyle/>
          <a:p>
            <a:pPr eaLnBrk="1" hangingPunct="1"/>
            <a:r>
              <a:rPr lang="en-NZ" sz="4000" smtClean="0"/>
              <a:t>DDT</a:t>
            </a:r>
            <a:endParaRPr lang="en-AU" sz="4000" smtClean="0"/>
          </a:p>
        </p:txBody>
      </p:sp>
      <p:sp>
        <p:nvSpPr>
          <p:cNvPr id="28675" name="Rectangle 3"/>
          <p:cNvSpPr>
            <a:spLocks noGrp="1" noChangeArrowheads="1"/>
          </p:cNvSpPr>
          <p:nvPr>
            <p:ph type="body" idx="1"/>
          </p:nvPr>
        </p:nvSpPr>
        <p:spPr>
          <a:xfrm>
            <a:off x="457200" y="1600200"/>
            <a:ext cx="2674938" cy="4525963"/>
          </a:xfrm>
        </p:spPr>
        <p:txBody>
          <a:bodyPr/>
          <a:lstStyle/>
          <a:p>
            <a:pPr eaLnBrk="1" hangingPunct="1"/>
            <a:r>
              <a:rPr lang="en-NZ" smtClean="0"/>
              <a:t>This now banned pesticide built up in food chains</a:t>
            </a:r>
            <a:endParaRPr lang="en-AU" smtClean="0"/>
          </a:p>
        </p:txBody>
      </p:sp>
      <p:pic>
        <p:nvPicPr>
          <p:cNvPr id="28676" name="Picture 5" descr="DDT_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981075"/>
            <a:ext cx="490378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1600200"/>
            <a:ext cx="3609975" cy="4525963"/>
          </a:xfrm>
        </p:spPr>
        <p:txBody>
          <a:bodyPr/>
          <a:lstStyle/>
          <a:p>
            <a:pPr eaLnBrk="1" hangingPunct="1"/>
            <a:r>
              <a:rPr lang="en-NZ" smtClean="0"/>
              <a:t>It had harmful effects such as weakened eggshells</a:t>
            </a:r>
            <a:endParaRPr lang="en-AU" smtClean="0"/>
          </a:p>
        </p:txBody>
      </p:sp>
      <p:pic>
        <p:nvPicPr>
          <p:cNvPr id="29699" name="Picture 5" descr="Clutch of mallard eggs contaminated by DDT. The accumulation of DDT in many birds causes reproductive difficulties. Eggs have thinner shells that break easily, and some eggs may not hatch at all. (Reproduced by permisson of the National Geographic Image Col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38750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NZ" smtClean="0"/>
          </a:p>
        </p:txBody>
      </p:sp>
      <p:sp>
        <p:nvSpPr>
          <p:cNvPr id="30723" name="Rectangle 3"/>
          <p:cNvSpPr>
            <a:spLocks noGrp="1" noChangeArrowheads="1"/>
          </p:cNvSpPr>
          <p:nvPr>
            <p:ph type="body" idx="1"/>
          </p:nvPr>
        </p:nvSpPr>
        <p:spPr/>
        <p:txBody>
          <a:bodyPr/>
          <a:lstStyle/>
          <a:p>
            <a:pPr eaLnBrk="1" hangingPunct="1"/>
            <a:endParaRPr lang="en-NZ" smtClean="0"/>
          </a:p>
        </p:txBody>
      </p:sp>
      <p:pic>
        <p:nvPicPr>
          <p:cNvPr id="30724" name="Picture 5" descr="fig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49263"/>
            <a:ext cx="7945438"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NZ" smtClean="0"/>
              <a:t>Heavy metals can be harmful</a:t>
            </a:r>
            <a:endParaRPr lang="en-AU" smtClean="0"/>
          </a:p>
        </p:txBody>
      </p:sp>
      <p:sp>
        <p:nvSpPr>
          <p:cNvPr id="31747" name="Rectangle 3"/>
          <p:cNvSpPr>
            <a:spLocks noGrp="1" noChangeArrowheads="1"/>
          </p:cNvSpPr>
          <p:nvPr>
            <p:ph type="body" idx="1"/>
          </p:nvPr>
        </p:nvSpPr>
        <p:spPr/>
        <p:txBody>
          <a:bodyPr/>
          <a:lstStyle/>
          <a:p>
            <a:pPr eaLnBrk="1" hangingPunct="1"/>
            <a:endParaRPr lang="en-NZ" smtClean="0"/>
          </a:p>
        </p:txBody>
      </p:sp>
      <p:pic>
        <p:nvPicPr>
          <p:cNvPr id="46085" name="Picture 5" descr="457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285875"/>
            <a:ext cx="41814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20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NZ" smtClean="0"/>
              <a:t>Lack of light</a:t>
            </a:r>
            <a:endParaRPr lang="en-AU" smtClean="0"/>
          </a:p>
        </p:txBody>
      </p:sp>
      <p:sp>
        <p:nvSpPr>
          <p:cNvPr id="14339" name="Rectangle 3"/>
          <p:cNvSpPr>
            <a:spLocks noGrp="1" noChangeArrowheads="1"/>
          </p:cNvSpPr>
          <p:nvPr>
            <p:ph type="body" idx="1"/>
          </p:nvPr>
        </p:nvSpPr>
        <p:spPr/>
        <p:txBody>
          <a:bodyPr/>
          <a:lstStyle/>
          <a:p>
            <a:pPr eaLnBrk="1" hangingPunct="1"/>
            <a:r>
              <a:rPr lang="en-NZ" smtClean="0"/>
              <a:t>Etiolation of bean plants (on left)</a:t>
            </a:r>
            <a:endParaRPr lang="en-AU" smtClean="0"/>
          </a:p>
        </p:txBody>
      </p:sp>
      <p:pic>
        <p:nvPicPr>
          <p:cNvPr id="14340" name="Picture 5" descr="Etiolated - light beans M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349500"/>
            <a:ext cx="35734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924720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NZ" smtClean="0"/>
              <a:t>Lack of light 2</a:t>
            </a:r>
            <a:endParaRPr lang="en-AU" smtClean="0"/>
          </a:p>
        </p:txBody>
      </p:sp>
      <p:sp>
        <p:nvSpPr>
          <p:cNvPr id="15363" name="Rectangle 3"/>
          <p:cNvSpPr>
            <a:spLocks noGrp="1" noChangeArrowheads="1"/>
          </p:cNvSpPr>
          <p:nvPr>
            <p:ph type="body" idx="1"/>
          </p:nvPr>
        </p:nvSpPr>
        <p:spPr/>
        <p:txBody>
          <a:bodyPr/>
          <a:lstStyle/>
          <a:p>
            <a:pPr eaLnBrk="1" hangingPunct="1"/>
            <a:r>
              <a:rPr lang="en-NZ" smtClean="0"/>
              <a:t>Pale vs Tanned</a:t>
            </a:r>
            <a:endParaRPr lang="en-AU" smtClean="0"/>
          </a:p>
        </p:txBody>
      </p:sp>
      <p:pic>
        <p:nvPicPr>
          <p:cNvPr id="30725" name="Picture 5" descr="2291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492375"/>
            <a:ext cx="33528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90048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205038"/>
            <a:ext cx="301466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80432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fade">
                                      <p:cBhvr>
                                        <p:cTn id="7" dur="20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fade">
                                      <p:cBhvr>
                                        <p:cTn id="12" dur="2000"/>
                                        <p:tgtEl>
                                          <p:spTgt spid="30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NZ" smtClean="0"/>
          </a:p>
        </p:txBody>
      </p:sp>
      <p:sp>
        <p:nvSpPr>
          <p:cNvPr id="32771" name="Rectangle 3"/>
          <p:cNvSpPr>
            <a:spLocks noGrp="1" noChangeArrowheads="1"/>
          </p:cNvSpPr>
          <p:nvPr>
            <p:ph type="body" idx="1"/>
          </p:nvPr>
        </p:nvSpPr>
        <p:spPr/>
        <p:txBody>
          <a:bodyPr/>
          <a:lstStyle/>
          <a:p>
            <a:pPr eaLnBrk="1" hangingPunct="1"/>
            <a:endParaRPr lang="en-NZ" smtClean="0"/>
          </a:p>
        </p:txBody>
      </p:sp>
      <p:pic>
        <p:nvPicPr>
          <p:cNvPr id="32772" name="Picture 5" descr="human concerns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82073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NZ" smtClean="0"/>
              <a:t>Same with siamese cats</a:t>
            </a:r>
            <a:endParaRPr lang="en-AU" smtClean="0"/>
          </a:p>
        </p:txBody>
      </p:sp>
      <p:sp>
        <p:nvSpPr>
          <p:cNvPr id="18435" name="Rectangle 3"/>
          <p:cNvSpPr>
            <a:spLocks noGrp="1" noChangeArrowheads="1"/>
          </p:cNvSpPr>
          <p:nvPr>
            <p:ph type="body" idx="1"/>
          </p:nvPr>
        </p:nvSpPr>
        <p:spPr/>
        <p:txBody>
          <a:bodyPr/>
          <a:lstStyle/>
          <a:p>
            <a:pPr eaLnBrk="1" hangingPunct="1"/>
            <a:endParaRPr lang="en-NZ" smtClean="0"/>
          </a:p>
        </p:txBody>
      </p:sp>
      <p:pic>
        <p:nvPicPr>
          <p:cNvPr id="6149" name="Picture 5" descr="Image:Niobe0509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84313"/>
            <a:ext cx="362585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NZ" sz="4800" b="1"/>
              <a:t>Reptiles</a:t>
            </a:r>
          </a:p>
        </p:txBody>
      </p:sp>
      <p:sp>
        <p:nvSpPr>
          <p:cNvPr id="58371" name="Rectangle 3"/>
          <p:cNvSpPr>
            <a:spLocks noGrp="1" noChangeArrowheads="1"/>
          </p:cNvSpPr>
          <p:nvPr>
            <p:ph type="body" idx="1"/>
          </p:nvPr>
        </p:nvSpPr>
        <p:spPr>
          <a:xfrm>
            <a:off x="179388" y="1341438"/>
            <a:ext cx="4968875" cy="5111750"/>
          </a:xfrm>
        </p:spPr>
        <p:txBody>
          <a:bodyPr/>
          <a:lstStyle/>
          <a:p>
            <a:r>
              <a:rPr lang="en-NZ"/>
              <a:t>Sex is determined by temperature of incubation of eggs</a:t>
            </a:r>
          </a:p>
          <a:p>
            <a:r>
              <a:rPr lang="en-NZ"/>
              <a:t>At 18</a:t>
            </a:r>
            <a:r>
              <a:rPr lang="en-US">
                <a:cs typeface="Arial" charset="0"/>
              </a:rPr>
              <a:t>° tuatara eggs develop into females.</a:t>
            </a:r>
          </a:p>
          <a:p>
            <a:r>
              <a:rPr lang="en-US">
                <a:cs typeface="Arial" charset="0"/>
              </a:rPr>
              <a:t>At 22° they develop into males</a:t>
            </a:r>
          </a:p>
          <a:p>
            <a:r>
              <a:rPr lang="en-US">
                <a:cs typeface="Arial" charset="0"/>
              </a:rPr>
              <a:t>Similar effects occur in some alligators.</a:t>
            </a:r>
          </a:p>
        </p:txBody>
      </p:sp>
      <p:pic>
        <p:nvPicPr>
          <p:cNvPr id="58374" name="Picture 6" descr="tuatara-hatch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196975"/>
            <a:ext cx="39433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The hatching of an American&#10;allig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4178300"/>
            <a:ext cx="3963988" cy="2679700"/>
          </a:xfrm>
          <a:prstGeom prst="rect">
            <a:avLst/>
          </a:prstGeom>
          <a:noFill/>
          <a:extLst>
            <a:ext uri="{909E8E84-426E-40DD-AFC4-6F175D3DCCD1}">
              <a14:hiddenFill xmlns:a14="http://schemas.microsoft.com/office/drawing/2010/main">
                <a:solidFill>
                  <a:srgbClr val="FFFFFF"/>
                </a:solidFill>
              </a14:hiddenFill>
            </a:ext>
          </a:extLst>
        </p:spPr>
      </p:pic>
      <p:sp>
        <p:nvSpPr>
          <p:cNvPr id="58377" name="AutoShape 9">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extLst>
      <p:ext uri="{BB962C8B-B14F-4D97-AF65-F5344CB8AC3E}">
        <p14:creationId xmlns:p14="http://schemas.microsoft.com/office/powerpoint/2010/main" val="1306017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8370"/>
                                        </p:tgtEl>
                                        <p:attrNameLst>
                                          <p:attrName>style.visibility</p:attrName>
                                        </p:attrNameLst>
                                      </p:cBhvr>
                                      <p:to>
                                        <p:strVal val="visible"/>
                                      </p:to>
                                    </p:set>
                                    <p:animEffect transition="in" filter="fade">
                                      <p:cBhvr>
                                        <p:cTn id="7" dur="1000">
                                          <p:stCondLst>
                                            <p:cond delay="0"/>
                                          </p:stCondLst>
                                        </p:cTn>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fade">
                                      <p:cBhvr>
                                        <p:cTn id="12" dur="500">
                                          <p:stCondLst>
                                            <p:cond delay="0"/>
                                          </p:stCondLst>
                                        </p:cTn>
                                        <p:tgtEl>
                                          <p:spTgt spid="58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fade">
                                      <p:cBhvr>
                                        <p:cTn id="17" dur="500">
                                          <p:stCondLst>
                                            <p:cond delay="0"/>
                                          </p:stCondLst>
                                        </p:cTn>
                                        <p:tgtEl>
                                          <p:spTgt spid="58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dissolve">
                                      <p:cBhvr>
                                        <p:cTn id="22" dur="500"/>
                                        <p:tgtEl>
                                          <p:spTgt spid="583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58371">
                                            <p:txEl>
                                              <p:pRg st="2" end="2"/>
                                            </p:txEl>
                                          </p:spTgt>
                                        </p:tgtEl>
                                        <p:attrNameLst>
                                          <p:attrName>style.visibility</p:attrName>
                                        </p:attrNameLst>
                                      </p:cBhvr>
                                      <p:to>
                                        <p:strVal val="visible"/>
                                      </p:to>
                                    </p:set>
                                    <p:animEffect transition="in" filter="fade">
                                      <p:cBhvr>
                                        <p:cTn id="27" dur="500">
                                          <p:stCondLst>
                                            <p:cond delay="0"/>
                                          </p:stCondLst>
                                        </p:cTn>
                                        <p:tgtEl>
                                          <p:spTgt spid="583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58371">
                                            <p:txEl>
                                              <p:pRg st="3" end="3"/>
                                            </p:txEl>
                                          </p:spTgt>
                                        </p:tgtEl>
                                        <p:attrNameLst>
                                          <p:attrName>style.visibility</p:attrName>
                                        </p:attrNameLst>
                                      </p:cBhvr>
                                      <p:to>
                                        <p:strVal val="visible"/>
                                      </p:to>
                                    </p:set>
                                    <p:animEffect transition="in" filter="fade">
                                      <p:cBhvr>
                                        <p:cTn id="32" dur="500">
                                          <p:stCondLst>
                                            <p:cond delay="0"/>
                                          </p:stCondLst>
                                        </p:cTn>
                                        <p:tgtEl>
                                          <p:spTgt spid="5837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8376"/>
                                        </p:tgtEl>
                                        <p:attrNameLst>
                                          <p:attrName>style.visibility</p:attrName>
                                        </p:attrNameLst>
                                      </p:cBhvr>
                                      <p:to>
                                        <p:strVal val="visible"/>
                                      </p:to>
                                    </p:set>
                                    <p:animEffect transition="in" filter="dissolve">
                                      <p:cBhvr>
                                        <p:cTn id="37" dur="500"/>
                                        <p:tgtEl>
                                          <p:spTgt spid="583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8377"/>
                                        </p:tgtEl>
                                        <p:attrNameLst>
                                          <p:attrName>style.visibility</p:attrName>
                                        </p:attrNameLst>
                                      </p:cBhvr>
                                      <p:to>
                                        <p:strVal val="visible"/>
                                      </p:to>
                                    </p:set>
                                    <p:anim calcmode="lin" valueType="num">
                                      <p:cBhvr additive="base">
                                        <p:cTn id="42" dur="500" fill="hold"/>
                                        <p:tgtEl>
                                          <p:spTgt spid="58377"/>
                                        </p:tgtEl>
                                        <p:attrNameLst>
                                          <p:attrName>ppt_x</p:attrName>
                                        </p:attrNameLst>
                                      </p:cBhvr>
                                      <p:tavLst>
                                        <p:tav tm="0">
                                          <p:val>
                                            <p:strVal val="#ppt_x"/>
                                          </p:val>
                                        </p:tav>
                                        <p:tav tm="100000">
                                          <p:val>
                                            <p:strVal val="#ppt_x"/>
                                          </p:val>
                                        </p:tav>
                                      </p:tavLst>
                                    </p:anim>
                                    <p:anim calcmode="lin" valueType="num">
                                      <p:cBhvr additive="base">
                                        <p:cTn id="43"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P spid="5837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68313" y="333375"/>
            <a:ext cx="8064500" cy="5505450"/>
          </a:xfrm>
        </p:spPr>
        <p:txBody>
          <a:bodyPr/>
          <a:lstStyle/>
          <a:p>
            <a:r>
              <a:rPr lang="en-NZ"/>
              <a:t>In most turtles it is opposite. </a:t>
            </a:r>
          </a:p>
          <a:p>
            <a:r>
              <a:rPr lang="en-NZ"/>
              <a:t>Within a narrow range of temperatures (centred at 28 °C) a clutch of eggs yields nearly equal numbers of females and males. </a:t>
            </a:r>
          </a:p>
          <a:p>
            <a:r>
              <a:rPr lang="en-NZ"/>
              <a:t>Above that range all hatchlings are female, and below it all are male. </a:t>
            </a:r>
          </a:p>
        </p:txBody>
      </p:sp>
      <p:pic>
        <p:nvPicPr>
          <p:cNvPr id="59397" name="Picture 5" descr="Sea Turtle Ha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37063"/>
            <a:ext cx="1905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9399" name="Picture 7" descr="Herding-cats-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4076700"/>
            <a:ext cx="3810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59400" name="AutoShape 8">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spTree>
    <p:extLst>
      <p:ext uri="{BB962C8B-B14F-4D97-AF65-F5344CB8AC3E}">
        <p14:creationId xmlns:p14="http://schemas.microsoft.com/office/powerpoint/2010/main" val="628204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stCondLst>
                                            <p:cond delay="0"/>
                                          </p:stCondLst>
                                        </p:cTn>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500">
                                          <p:stCondLst>
                                            <p:cond delay="0"/>
                                          </p:stCondLst>
                                        </p:cTn>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500">
                                          <p:stCondLst>
                                            <p:cond delay="0"/>
                                          </p:stCondLst>
                                        </p:cTn>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dissolve">
                                      <p:cBhvr>
                                        <p:cTn id="22" dur="500"/>
                                        <p:tgtEl>
                                          <p:spTgt spid="59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9399"/>
                                        </p:tgtEl>
                                        <p:attrNameLst>
                                          <p:attrName>style.visibility</p:attrName>
                                        </p:attrNameLst>
                                      </p:cBhvr>
                                      <p:to>
                                        <p:strVal val="visible"/>
                                      </p:to>
                                    </p:set>
                                    <p:animEffect transition="in" filter="dissolve">
                                      <p:cBhvr>
                                        <p:cTn id="27" dur="500"/>
                                        <p:tgtEl>
                                          <p:spTgt spid="593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9400"/>
                                        </p:tgtEl>
                                        <p:attrNameLst>
                                          <p:attrName>style.visibility</p:attrName>
                                        </p:attrNameLst>
                                      </p:cBhvr>
                                      <p:to>
                                        <p:strVal val="visible"/>
                                      </p:to>
                                    </p:set>
                                    <p:anim calcmode="lin" valueType="num">
                                      <p:cBhvr additive="base">
                                        <p:cTn id="32" dur="500" fill="hold"/>
                                        <p:tgtEl>
                                          <p:spTgt spid="59400"/>
                                        </p:tgtEl>
                                        <p:attrNameLst>
                                          <p:attrName>ppt_x</p:attrName>
                                        </p:attrNameLst>
                                      </p:cBhvr>
                                      <p:tavLst>
                                        <p:tav tm="0">
                                          <p:val>
                                            <p:strVal val="#ppt_x"/>
                                          </p:val>
                                        </p:tav>
                                        <p:tav tm="100000">
                                          <p:val>
                                            <p:strVal val="#ppt_x"/>
                                          </p:val>
                                        </p:tav>
                                      </p:tavLst>
                                    </p:anim>
                                    <p:anim calcmode="lin" valueType="num">
                                      <p:cBhvr additive="base">
                                        <p:cTn id="33"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40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NZ" smtClean="0"/>
              <a:t>Nile crocodile</a:t>
            </a:r>
            <a:endParaRPr lang="en-AU" smtClean="0"/>
          </a:p>
        </p:txBody>
      </p:sp>
      <p:sp>
        <p:nvSpPr>
          <p:cNvPr id="35843" name="Rectangle 3"/>
          <p:cNvSpPr>
            <a:spLocks noGrp="1" noChangeArrowheads="1"/>
          </p:cNvSpPr>
          <p:nvPr>
            <p:ph type="body" idx="1"/>
          </p:nvPr>
        </p:nvSpPr>
        <p:spPr/>
        <p:txBody>
          <a:bodyPr/>
          <a:lstStyle/>
          <a:p>
            <a:pPr eaLnBrk="1" hangingPunct="1"/>
            <a:r>
              <a:rPr lang="en-NZ" smtClean="0"/>
              <a:t>Eggs incubated below 31.7</a:t>
            </a:r>
            <a:r>
              <a:rPr lang="en-NZ" smtClean="0">
                <a:cs typeface="Arial" charset="0"/>
              </a:rPr>
              <a:t>°C – females</a:t>
            </a:r>
          </a:p>
          <a:p>
            <a:pPr eaLnBrk="1" hangingPunct="1"/>
            <a:endParaRPr lang="en-NZ" smtClean="0">
              <a:cs typeface="Arial" charset="0"/>
            </a:endParaRPr>
          </a:p>
          <a:p>
            <a:pPr eaLnBrk="1" hangingPunct="1"/>
            <a:r>
              <a:rPr lang="en-NZ" smtClean="0"/>
              <a:t>Between 31.7</a:t>
            </a:r>
            <a:r>
              <a:rPr lang="en-NZ" smtClean="0">
                <a:cs typeface="Arial" charset="0"/>
              </a:rPr>
              <a:t>°C and </a:t>
            </a:r>
            <a:r>
              <a:rPr lang="en-NZ" smtClean="0"/>
              <a:t>34.5</a:t>
            </a:r>
            <a:r>
              <a:rPr lang="en-NZ" smtClean="0">
                <a:cs typeface="Arial" charset="0"/>
              </a:rPr>
              <a:t>°C – males</a:t>
            </a:r>
          </a:p>
          <a:p>
            <a:pPr eaLnBrk="1" hangingPunct="1"/>
            <a:endParaRPr lang="en-NZ" smtClean="0">
              <a:cs typeface="Arial" charset="0"/>
            </a:endParaRPr>
          </a:p>
          <a:p>
            <a:pPr eaLnBrk="1" hangingPunct="1"/>
            <a:r>
              <a:rPr lang="en-NZ" smtClean="0"/>
              <a:t>Above 34.5</a:t>
            </a:r>
            <a:r>
              <a:rPr lang="en-NZ" smtClean="0">
                <a:cs typeface="Arial" charset="0"/>
              </a:rPr>
              <a:t>°C - females</a:t>
            </a:r>
          </a:p>
        </p:txBody>
      </p:sp>
      <p:pic>
        <p:nvPicPr>
          <p:cNvPr id="35844" name="Picture 4" descr="Image:NileCrocod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8459788"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35844"/>
                                        </p:tgtEl>
                                      </p:cBhvr>
                                    </p:animEffect>
                                    <p:set>
                                      <p:cBhvr>
                                        <p:cTn id="12" dur="1" fill="hold">
                                          <p:stCondLst>
                                            <p:cond delay="499"/>
                                          </p:stCondLst>
                                        </p:cTn>
                                        <p:tgtEl>
                                          <p:spTgt spid="35844"/>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35842"/>
                                        </p:tgtEl>
                                        <p:attrNameLst>
                                          <p:attrName>style.visibility</p:attrName>
                                        </p:attrNameLst>
                                      </p:cBhvr>
                                      <p:to>
                                        <p:strVal val="visible"/>
                                      </p:to>
                                    </p:set>
                                    <p:animEffect transition="in" filter="fade">
                                      <p:cBhvr>
                                        <p:cTn id="16" dur="1000">
                                          <p:stCondLst>
                                            <p:cond delay="0"/>
                                          </p:stCondLst>
                                        </p:cTn>
                                        <p:tgtEl>
                                          <p:spTgt spid="358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35843">
                                            <p:txEl>
                                              <p:pRg st="0" end="0"/>
                                            </p:txEl>
                                          </p:spTgt>
                                        </p:tgtEl>
                                        <p:attrNameLst>
                                          <p:attrName>style.visibility</p:attrName>
                                        </p:attrNameLst>
                                      </p:cBhvr>
                                      <p:to>
                                        <p:strVal val="visible"/>
                                      </p:to>
                                    </p:set>
                                    <p:animEffect transition="in" filter="fade">
                                      <p:cBhvr>
                                        <p:cTn id="21" dur="500">
                                          <p:stCondLst>
                                            <p:cond delay="0"/>
                                          </p:stCondLst>
                                        </p:cTn>
                                        <p:tgtEl>
                                          <p:spTgt spid="358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35843">
                                            <p:txEl>
                                              <p:pRg st="2" end="2"/>
                                            </p:txEl>
                                          </p:spTgt>
                                        </p:tgtEl>
                                        <p:attrNameLst>
                                          <p:attrName>style.visibility</p:attrName>
                                        </p:attrNameLst>
                                      </p:cBhvr>
                                      <p:to>
                                        <p:strVal val="visible"/>
                                      </p:to>
                                    </p:set>
                                    <p:animEffect transition="in" filter="fade">
                                      <p:cBhvr>
                                        <p:cTn id="26" dur="500">
                                          <p:stCondLst>
                                            <p:cond delay="0"/>
                                          </p:stCondLst>
                                        </p:cTn>
                                        <p:tgtEl>
                                          <p:spTgt spid="3584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iterate type="lt">
                                    <p:tmPct val="10000"/>
                                  </p:iterate>
                                  <p:childTnLst>
                                    <p:set>
                                      <p:cBhvr>
                                        <p:cTn id="30" dur="1" fill="hold">
                                          <p:stCondLst>
                                            <p:cond delay="0"/>
                                          </p:stCondLst>
                                        </p:cTn>
                                        <p:tgtEl>
                                          <p:spTgt spid="35843">
                                            <p:txEl>
                                              <p:pRg st="4" end="4"/>
                                            </p:txEl>
                                          </p:spTgt>
                                        </p:tgtEl>
                                        <p:attrNameLst>
                                          <p:attrName>style.visibility</p:attrName>
                                        </p:attrNameLst>
                                      </p:cBhvr>
                                      <p:to>
                                        <p:strVal val="visible"/>
                                      </p:to>
                                    </p:set>
                                    <p:animEffect transition="in" filter="fade">
                                      <p:cBhvr>
                                        <p:cTn id="31" dur="500">
                                          <p:stCondLst>
                                            <p:cond delay="0"/>
                                          </p:stCondLst>
                                        </p:cTn>
                                        <p:tgtEl>
                                          <p:spTgt spid="35843">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NZ" smtClean="0"/>
              <a:t>Croc eggs</a:t>
            </a:r>
            <a:endParaRPr lang="en-AU" smtClean="0"/>
          </a:p>
        </p:txBody>
      </p:sp>
      <p:sp>
        <p:nvSpPr>
          <p:cNvPr id="20483" name="Rectangle 3"/>
          <p:cNvSpPr>
            <a:spLocks noGrp="1" noChangeArrowheads="1"/>
          </p:cNvSpPr>
          <p:nvPr>
            <p:ph type="body" idx="1"/>
          </p:nvPr>
        </p:nvSpPr>
        <p:spPr/>
        <p:txBody>
          <a:bodyPr/>
          <a:lstStyle/>
          <a:p>
            <a:pPr eaLnBrk="1" hangingPunct="1"/>
            <a:endParaRPr lang="en-NZ" smtClean="0"/>
          </a:p>
        </p:txBody>
      </p:sp>
      <p:pic>
        <p:nvPicPr>
          <p:cNvPr id="33797" name="Picture 5" descr="Image:Nile crocodile eg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484313"/>
            <a:ext cx="486568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NZ" smtClean="0"/>
              <a:t>Son or daughter?</a:t>
            </a:r>
            <a:endParaRPr lang="en-AU" smtClean="0"/>
          </a:p>
        </p:txBody>
      </p:sp>
      <p:sp>
        <p:nvSpPr>
          <p:cNvPr id="21507" name="Rectangle 3"/>
          <p:cNvSpPr>
            <a:spLocks noGrp="1" noChangeArrowheads="1"/>
          </p:cNvSpPr>
          <p:nvPr>
            <p:ph type="body" idx="1"/>
          </p:nvPr>
        </p:nvSpPr>
        <p:spPr/>
        <p:txBody>
          <a:bodyPr/>
          <a:lstStyle/>
          <a:p>
            <a:pPr eaLnBrk="1" hangingPunct="1"/>
            <a:endParaRPr lang="en-NZ" smtClean="0"/>
          </a:p>
        </p:txBody>
      </p:sp>
      <p:pic>
        <p:nvPicPr>
          <p:cNvPr id="36869" name="Picture 5" descr="A young Nile Crocodile hatching from its 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060575"/>
            <a:ext cx="6624637"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1">
            <a:hlinkClick r:id="" action="ppaction://hlinkshowjump?jump=nextslide" highlightClick="1"/>
          </p:cNvPr>
          <p:cNvSpPr>
            <a:spLocks noChangeArrowheads="1"/>
          </p:cNvSpPr>
          <p:nvPr/>
        </p:nvSpPr>
        <p:spPr bwMode="auto">
          <a:xfrm>
            <a:off x="8604250" y="6453188"/>
            <a:ext cx="539750" cy="404812"/>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20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643</Words>
  <Application>Microsoft Office PowerPoint</Application>
  <PresentationFormat>On-screen Show (4:3)</PresentationFormat>
  <Paragraphs>91</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Effect of the environment on gene expression</vt:lpstr>
      <vt:lpstr>Temperature</vt:lpstr>
      <vt:lpstr>PowerPoint Presentation</vt:lpstr>
      <vt:lpstr>Same with siamese cats</vt:lpstr>
      <vt:lpstr>Reptiles</vt:lpstr>
      <vt:lpstr>PowerPoint Presentation</vt:lpstr>
      <vt:lpstr>Nile crocodile</vt:lpstr>
      <vt:lpstr>Croc eggs</vt:lpstr>
      <vt:lpstr>Son or daughter?</vt:lpstr>
      <vt:lpstr>Crikey!</vt:lpstr>
      <vt:lpstr>Crocodile shoes</vt:lpstr>
      <vt:lpstr>Effect of other gender on Fish</vt:lpstr>
      <vt:lpstr>PowerPoint Presentation</vt:lpstr>
      <vt:lpstr>Daphnia (“water fleas”)</vt:lpstr>
      <vt:lpstr>Willows and alders produce anti-herbivore toxins when attacked AND warn neighbours of insect attack</vt:lpstr>
      <vt:lpstr>Wind and substrate (soil)</vt:lpstr>
      <vt:lpstr>Prostrate plants</vt:lpstr>
      <vt:lpstr>More prostrate plants</vt:lpstr>
      <vt:lpstr>Altitude</vt:lpstr>
      <vt:lpstr>PowerPoint Presentation</vt:lpstr>
      <vt:lpstr>Chemical Environment</vt:lpstr>
      <vt:lpstr>Lack of nutrients</vt:lpstr>
      <vt:lpstr>Chemicals</vt:lpstr>
      <vt:lpstr>Thalidomide</vt:lpstr>
      <vt:lpstr>Thalidomide</vt:lpstr>
      <vt:lpstr>Foetal Alcohol Syndrome</vt:lpstr>
      <vt:lpstr>PowerPoint Presentation</vt:lpstr>
      <vt:lpstr>One more for the road</vt:lpstr>
      <vt:lpstr>Polluting Chemicals</vt:lpstr>
      <vt:lpstr>PowerPoint Presentation</vt:lpstr>
      <vt:lpstr>PowerPoint Presentation</vt:lpstr>
      <vt:lpstr>DDT</vt:lpstr>
      <vt:lpstr>PowerPoint Presentation</vt:lpstr>
      <vt:lpstr>PowerPoint Presentation</vt:lpstr>
      <vt:lpstr>Heavy metals can be harmful</vt:lpstr>
      <vt:lpstr>Lack of light</vt:lpstr>
      <vt:lpstr>Lack of light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Wood</dc:creator>
  <cp:lastModifiedBy>User</cp:lastModifiedBy>
  <cp:revision>29</cp:revision>
  <dcterms:created xsi:type="dcterms:W3CDTF">2007-08-05T04:36:29Z</dcterms:created>
  <dcterms:modified xsi:type="dcterms:W3CDTF">2015-06-10T22:00:18Z</dcterms:modified>
</cp:coreProperties>
</file>